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5"/>
  </p:notesMasterIdLst>
  <p:sldIdLst>
    <p:sldId id="732" r:id="rId5"/>
    <p:sldId id="643" r:id="rId6"/>
    <p:sldId id="644" r:id="rId7"/>
    <p:sldId id="648" r:id="rId8"/>
    <p:sldId id="271" r:id="rId9"/>
    <p:sldId id="649" r:id="rId10"/>
    <p:sldId id="647" r:id="rId11"/>
    <p:sldId id="659" r:id="rId12"/>
    <p:sldId id="645" r:id="rId13"/>
    <p:sldId id="388" r:id="rId14"/>
    <p:sldId id="646" r:id="rId15"/>
    <p:sldId id="752" r:id="rId16"/>
    <p:sldId id="389" r:id="rId17"/>
    <p:sldId id="651" r:id="rId18"/>
    <p:sldId id="652" r:id="rId19"/>
    <p:sldId id="653" r:id="rId20"/>
    <p:sldId id="654" r:id="rId21"/>
    <p:sldId id="374" r:id="rId22"/>
    <p:sldId id="733" r:id="rId23"/>
    <p:sldId id="29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nt, Kristin E. (DESE)" initials="HKE(" lastIdx="8" clrIdx="0">
    <p:extLst>
      <p:ext uri="{19B8F6BF-5375-455C-9EA6-DF929625EA0E}">
        <p15:presenceInfo xmlns:p15="http://schemas.microsoft.com/office/powerpoint/2012/main" userId="S::Kristin.E.Hunt@mass.gov::c8a6bcb7-af5e-464d-b3ae-cdfad18aedd0" providerId="AD"/>
      </p:ext>
    </p:extLst>
  </p:cmAuthor>
  <p:cmAuthor id="2" name="Barr, Rebekah (DESE)" initials="B(" lastIdx="5" clrIdx="1">
    <p:extLst>
      <p:ext uri="{19B8F6BF-5375-455C-9EA6-DF929625EA0E}">
        <p15:presenceInfo xmlns:p15="http://schemas.microsoft.com/office/powerpoint/2012/main" userId="S::rebekah.barr@mass.gov::4fd856fe-0b16-4800-bddc-d44234b335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156F75-ADED-4DF0-99EE-EF1559F0675C}" v="4" dt="2020-08-03T18:15:28.918"/>
    <p1510:client id="{2807CADC-0F05-4979-ABB2-2920005D5C72}" v="57" dt="2020-08-03T19:58:14.558"/>
    <p1510:client id="{52C2A5E5-8664-4015-A5BD-D48DAD77E825}" v="358" dt="2020-08-03T14:55:57.631"/>
    <p1510:client id="{67B16919-F02A-4650-842C-458AA0CB7F01}" v="10" dt="2020-08-03T19:46:21.729"/>
    <p1510:client id="{851DF836-96D3-4C21-A7BE-3C72DE77C601}" v="208" dt="2020-08-03T18:01:58.937"/>
    <p1510:client id="{9BAB974B-36E7-493B-854A-08A1301940CC}" v="94" dt="2020-08-03T20:20:23.274"/>
    <p1510:client id="{BA04ED01-9E7D-4A4C-961C-A2766DF7D871}" v="8" dt="2020-08-03T21:17:11.631"/>
    <p1510:client id="{F0A565D6-A8D5-4CA2-9568-B93CFA5E684F}" v="191" dt="2020-08-03T15:47:12.9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30" autoAdjust="0"/>
    <p:restoredTop sz="74224" autoAdjust="0"/>
  </p:normalViewPr>
  <p:slideViewPr>
    <p:cSldViewPr snapToGrid="0">
      <p:cViewPr varScale="1">
        <p:scale>
          <a:sx n="46" d="100"/>
          <a:sy n="46" d="100"/>
        </p:scale>
        <p:origin x="1092"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Gadugi" panose="020B0502040204020203" pitchFamily="34" charset="0"/>
                <a:ea typeface="Gadugi" panose="020B0502040204020203" pitchFamily="34" charset="0"/>
                <a:cs typeface="+mn-cs"/>
              </a:defRPr>
            </a:pPr>
            <a:r>
              <a:rPr lang="en-US" sz="1100">
                <a:latin typeface="Gadugi" panose="020B0502040204020203" pitchFamily="34" charset="0"/>
                <a:ea typeface="Gadugi" panose="020B0502040204020203" pitchFamily="34" charset="0"/>
              </a:rPr>
              <a:t>% of Students Earning any Postsecondary</a:t>
            </a:r>
            <a:r>
              <a:rPr lang="en-US" sz="1100" baseline="0">
                <a:latin typeface="Gadugi" panose="020B0502040204020203" pitchFamily="34" charset="0"/>
                <a:ea typeface="Gadugi" panose="020B0502040204020203" pitchFamily="34" charset="0"/>
              </a:rPr>
              <a:t> Credential by 8 years after 9</a:t>
            </a:r>
            <a:r>
              <a:rPr lang="en-US" sz="1100" baseline="30000">
                <a:latin typeface="Gadugi" panose="020B0502040204020203" pitchFamily="34" charset="0"/>
                <a:ea typeface="Gadugi" panose="020B0502040204020203" pitchFamily="34" charset="0"/>
              </a:rPr>
              <a:t>th</a:t>
            </a:r>
            <a:r>
              <a:rPr lang="en-US" sz="1100" baseline="0">
                <a:latin typeface="Gadugi" panose="020B0502040204020203" pitchFamily="34" charset="0"/>
                <a:ea typeface="Gadugi" panose="020B0502040204020203" pitchFamily="34" charset="0"/>
              </a:rPr>
              <a:t> grade (North Carolina)</a:t>
            </a:r>
            <a:endParaRPr lang="en-US" sz="1100">
              <a:latin typeface="Gadugi" panose="020B0502040204020203" pitchFamily="34" charset="0"/>
              <a:ea typeface="Gadugi" panose="020B0502040204020203" pitchFamily="34" charset="0"/>
            </a:endParaRPr>
          </a:p>
        </c:rich>
      </c:tx>
      <c:layout>
        <c:manualLayout>
          <c:xMode val="edge"/>
          <c:yMode val="edge"/>
          <c:x val="0.15250630258339493"/>
          <c:y val="1.8815895647996808E-2"/>
        </c:manualLayout>
      </c:layout>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Gadugi" panose="020B0502040204020203" pitchFamily="34" charset="0"/>
              <a:ea typeface="Gadugi" panose="020B0502040204020203" pitchFamily="34" charset="0"/>
              <a:cs typeface="+mn-cs"/>
            </a:defRPr>
          </a:pPr>
          <a:endParaRPr lang="en-US"/>
        </a:p>
      </c:txPr>
    </c:title>
    <c:autoTitleDeleted val="0"/>
    <c:plotArea>
      <c:layout>
        <c:manualLayout>
          <c:layoutTarget val="inner"/>
          <c:xMode val="edge"/>
          <c:yMode val="edge"/>
          <c:x val="0.10588437787679915"/>
          <c:y val="0.1230704934229491"/>
          <c:w val="0.89411562212320084"/>
          <c:h val="0.70959074948263778"/>
        </c:manualLayout>
      </c:layout>
      <c:barChart>
        <c:barDir val="col"/>
        <c:grouping val="clustered"/>
        <c:varyColors val="0"/>
        <c:ser>
          <c:idx val="0"/>
          <c:order val="0"/>
          <c:tx>
            <c:strRef>
              <c:f>Sheet1!$B$1</c:f>
              <c:strCache>
                <c:ptCount val="1"/>
                <c:pt idx="0">
                  <c:v>Lottery Control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Gadugi" panose="020B0502040204020203" pitchFamily="34" charset="0"/>
                    <a:ea typeface="Gadugi" panose="020B0502040204020203"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All 
students</c:v>
                </c:pt>
                <c:pt idx="1">
                  <c:v>Under-rep. 
Minority</c:v>
                </c:pt>
                <c:pt idx="2">
                  <c:v>First-gen. 
college going</c:v>
                </c:pt>
                <c:pt idx="3">
                  <c:v>Econ. 
Disadvantaged</c:v>
                </c:pt>
              </c:strCache>
            </c:strRef>
          </c:cat>
          <c:val>
            <c:numRef>
              <c:f>Sheet1!$B$2:$B$5</c:f>
              <c:numCache>
                <c:formatCode>General</c:formatCode>
                <c:ptCount val="4"/>
                <c:pt idx="0">
                  <c:v>22</c:v>
                </c:pt>
                <c:pt idx="1">
                  <c:v>15</c:v>
                </c:pt>
                <c:pt idx="2">
                  <c:v>18</c:v>
                </c:pt>
                <c:pt idx="3">
                  <c:v>15</c:v>
                </c:pt>
              </c:numCache>
            </c:numRef>
          </c:val>
          <c:extLst>
            <c:ext xmlns:c16="http://schemas.microsoft.com/office/drawing/2014/chart" uri="{C3380CC4-5D6E-409C-BE32-E72D297353CC}">
              <c16:uniqueId val="{00000000-5506-44E6-84AF-2D3306543042}"/>
            </c:ext>
          </c:extLst>
        </c:ser>
        <c:ser>
          <c:idx val="1"/>
          <c:order val="1"/>
          <c:tx>
            <c:strRef>
              <c:f>Sheet1!$C$1</c:f>
              <c:strCache>
                <c:ptCount val="1"/>
                <c:pt idx="0">
                  <c:v>ECHS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Gadugi" panose="020B0502040204020203" pitchFamily="34" charset="0"/>
                    <a:ea typeface="Gadugi" panose="020B0502040204020203" pitchFamily="34" charset="0"/>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All 
students</c:v>
                </c:pt>
                <c:pt idx="1">
                  <c:v>Under-rep. 
Minority</c:v>
                </c:pt>
                <c:pt idx="2">
                  <c:v>First-gen. 
college going</c:v>
                </c:pt>
                <c:pt idx="3">
                  <c:v>Econ. 
Disadvantaged</c:v>
                </c:pt>
              </c:strCache>
            </c:strRef>
          </c:cat>
          <c:val>
            <c:numRef>
              <c:f>Sheet1!$C$2:$C$5</c:f>
              <c:numCache>
                <c:formatCode>General</c:formatCode>
                <c:ptCount val="4"/>
                <c:pt idx="0">
                  <c:v>37</c:v>
                </c:pt>
                <c:pt idx="1">
                  <c:v>26</c:v>
                </c:pt>
                <c:pt idx="2">
                  <c:v>31</c:v>
                </c:pt>
                <c:pt idx="3">
                  <c:v>30</c:v>
                </c:pt>
              </c:numCache>
            </c:numRef>
          </c:val>
          <c:extLst>
            <c:ext xmlns:c16="http://schemas.microsoft.com/office/drawing/2014/chart" uri="{C3380CC4-5D6E-409C-BE32-E72D297353CC}">
              <c16:uniqueId val="{00000001-5506-44E6-84AF-2D3306543042}"/>
            </c:ext>
          </c:extLst>
        </c:ser>
        <c:dLbls>
          <c:showLegendKey val="0"/>
          <c:showVal val="0"/>
          <c:showCatName val="0"/>
          <c:showSerName val="0"/>
          <c:showPercent val="0"/>
          <c:showBubbleSize val="0"/>
        </c:dLbls>
        <c:gapWidth val="219"/>
        <c:axId val="270124584"/>
        <c:axId val="270123408"/>
      </c:barChart>
      <c:catAx>
        <c:axId val="270124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Gadugi" panose="020B0502040204020203" pitchFamily="34" charset="0"/>
                <a:ea typeface="Gadugi" panose="020B0502040204020203" pitchFamily="34" charset="0"/>
                <a:cs typeface="+mn-cs"/>
              </a:defRPr>
            </a:pPr>
            <a:endParaRPr lang="en-US"/>
          </a:p>
        </c:txPr>
        <c:crossAx val="270123408"/>
        <c:crosses val="autoZero"/>
        <c:auto val="1"/>
        <c:lblAlgn val="ctr"/>
        <c:lblOffset val="100"/>
        <c:noMultiLvlLbl val="0"/>
      </c:catAx>
      <c:valAx>
        <c:axId val="270123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Gadugi" panose="020B0502040204020203" pitchFamily="34" charset="0"/>
                <a:ea typeface="Gadugi" panose="020B0502040204020203" pitchFamily="34" charset="0"/>
                <a:cs typeface="+mn-cs"/>
              </a:defRPr>
            </a:pPr>
            <a:endParaRPr lang="en-US"/>
          </a:p>
        </c:txPr>
        <c:crossAx val="270124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Gadugi" panose="020B0502040204020203" pitchFamily="34" charset="0"/>
              <a:ea typeface="Gadugi" panose="020B0502040204020203" pitchFamily="34" charset="0"/>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AB4CD6-CCD7-4675-8EFE-562B3EEC5376}" type="datetimeFigureOut">
              <a:rPr lang="en-US" smtClean="0"/>
              <a:t>5/11/2021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C9AE5-1027-4E2E-BAB2-3BA519FE6E90}" type="slidenum">
              <a:rPr lang="en-US" smtClean="0"/>
              <a:t>‹#›</a:t>
            </a:fld>
            <a:endParaRPr lang="en-US"/>
          </a:p>
        </p:txBody>
      </p:sp>
    </p:spTree>
    <p:extLst>
      <p:ext uri="{BB962C8B-B14F-4D97-AF65-F5344CB8AC3E}">
        <p14:creationId xmlns:p14="http://schemas.microsoft.com/office/powerpoint/2010/main" val="3209003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C4DBFA0-E153-4FAE-87CE-1E856C41A756}" type="slidenum">
              <a:rPr kumimoji="0" lang="en-US"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rial" pitchFamily="34" charset="0"/>
              <a:ea typeface="+mn-ea"/>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t>Updated Draft for Review</a:t>
            </a: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4237020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7C9AE5-1027-4E2E-BAB2-3BA519FE6E90}" type="slidenum">
              <a:rPr lang="en-US" smtClean="0"/>
              <a:t>12</a:t>
            </a:fld>
            <a:endParaRPr lang="en-US"/>
          </a:p>
        </p:txBody>
      </p:sp>
    </p:spTree>
    <p:extLst>
      <p:ext uri="{BB962C8B-B14F-4D97-AF65-F5344CB8AC3E}">
        <p14:creationId xmlns:p14="http://schemas.microsoft.com/office/powerpoint/2010/main" val="37466681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 data analyzed to demonstrate need </a:t>
            </a:r>
          </a:p>
          <a:p>
            <a:r>
              <a:rPr lang="en-US" dirty="0"/>
              <a:t>-initial plan for scale</a:t>
            </a:r>
          </a:p>
          <a:p>
            <a:r>
              <a:rPr lang="en-US" dirty="0"/>
              <a:t>-outreach and recruitment plan</a:t>
            </a:r>
          </a:p>
          <a:p>
            <a:r>
              <a:rPr lang="en-US" dirty="0"/>
              <a:t>-</a:t>
            </a:r>
            <a:r>
              <a:rPr lang="en-US"/>
              <a:t>enrollment policy</a:t>
            </a:r>
            <a:endParaRPr lang="en-US" dirty="0"/>
          </a:p>
        </p:txBody>
      </p:sp>
      <p:sp>
        <p:nvSpPr>
          <p:cNvPr id="4" name="Slide Number Placeholder 3"/>
          <p:cNvSpPr>
            <a:spLocks noGrp="1"/>
          </p:cNvSpPr>
          <p:nvPr>
            <p:ph type="sldNum" sz="quarter" idx="5"/>
          </p:nvPr>
        </p:nvSpPr>
        <p:spPr/>
        <p:txBody>
          <a:bodyPr/>
          <a:lstStyle/>
          <a:p>
            <a:fld id="{BC7C9AE5-1027-4E2E-BAB2-3BA519FE6E90}" type="slidenum">
              <a:rPr lang="en-US" smtClean="0"/>
              <a:t>13</a:t>
            </a:fld>
            <a:endParaRPr lang="en-US"/>
          </a:p>
        </p:txBody>
      </p:sp>
    </p:spTree>
    <p:extLst>
      <p:ext uri="{BB962C8B-B14F-4D97-AF65-F5344CB8AC3E}">
        <p14:creationId xmlns:p14="http://schemas.microsoft.com/office/powerpoint/2010/main" val="39423221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7C9AE5-1027-4E2E-BAB2-3BA519FE6E90}" type="slidenum">
              <a:rPr lang="en-US" smtClean="0"/>
              <a:t>14</a:t>
            </a:fld>
            <a:endParaRPr lang="en-US"/>
          </a:p>
        </p:txBody>
      </p:sp>
    </p:spTree>
    <p:extLst>
      <p:ext uri="{BB962C8B-B14F-4D97-AF65-F5344CB8AC3E}">
        <p14:creationId xmlns:p14="http://schemas.microsoft.com/office/powerpoint/2010/main" val="2510650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7C9AE5-1027-4E2E-BAB2-3BA519FE6E90}" type="slidenum">
              <a:rPr lang="en-US" smtClean="0"/>
              <a:t>15</a:t>
            </a:fld>
            <a:endParaRPr lang="en-US"/>
          </a:p>
        </p:txBody>
      </p:sp>
    </p:spTree>
    <p:extLst>
      <p:ext uri="{BB962C8B-B14F-4D97-AF65-F5344CB8AC3E}">
        <p14:creationId xmlns:p14="http://schemas.microsoft.com/office/powerpoint/2010/main" val="778544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7C9AE5-1027-4E2E-BAB2-3BA519FE6E90}" type="slidenum">
              <a:rPr lang="en-US" smtClean="0"/>
              <a:t>16</a:t>
            </a:fld>
            <a:endParaRPr lang="en-US"/>
          </a:p>
        </p:txBody>
      </p:sp>
    </p:spTree>
    <p:extLst>
      <p:ext uri="{BB962C8B-B14F-4D97-AF65-F5344CB8AC3E}">
        <p14:creationId xmlns:p14="http://schemas.microsoft.com/office/powerpoint/2010/main" val="11609296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7C9AE5-1027-4E2E-BAB2-3BA519FE6E90}" type="slidenum">
              <a:rPr lang="en-US" smtClean="0"/>
              <a:t>17</a:t>
            </a:fld>
            <a:endParaRPr lang="en-US"/>
          </a:p>
        </p:txBody>
      </p:sp>
    </p:spTree>
    <p:extLst>
      <p:ext uri="{BB962C8B-B14F-4D97-AF65-F5344CB8AC3E}">
        <p14:creationId xmlns:p14="http://schemas.microsoft.com/office/powerpoint/2010/main" val="4273023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t>Updated Draft for Review</a:t>
            </a: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475561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t>Updated Draft for Review</a:t>
            </a: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750770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Updated Draft for Review</a:t>
            </a:r>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4</a:t>
            </a:fld>
            <a:endParaRPr sz="120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t>Updated Draft for Review</a:t>
            </a: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t>Updated Draft for Review</a:t>
            </a: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875982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For more information, and access to the relevant links, visit our webpages here: </a:t>
            </a:r>
          </a:p>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 https://www.doe.mass.edu/ccte/early-college/ </a:t>
            </a:r>
          </a:p>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 https://www.mass.edu/strategic/earlycollege.asp</a:t>
            </a:r>
          </a:p>
          <a:p>
            <a:pPr marL="0" marR="0" lvl="0" indent="0" algn="l" rtl="0">
              <a:spcBef>
                <a:spcPts val="0"/>
              </a:spcBef>
              <a:spcAft>
                <a:spcPts val="0"/>
              </a:spcAft>
              <a:buNone/>
            </a:pPr>
            <a:endParaRPr lang="en-US" sz="12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Companion Document Link</a:t>
            </a:r>
          </a:p>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https://www.doe.mass.edu/ccte/early-college/companion-2021.pdf</a:t>
            </a: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t>Updated Draft for Review</a:t>
            </a: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961246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Intent to Apply link here: https://survey.alchemer.com/s3/6318775/Early-College-Designation-Intent-to-Apply-2021 </a:t>
            </a:r>
          </a:p>
        </p:txBody>
      </p:sp>
      <p:sp>
        <p:nvSpPr>
          <p:cNvPr id="4" name="Slide Number Placeholder 3"/>
          <p:cNvSpPr>
            <a:spLocks noGrp="1"/>
          </p:cNvSpPr>
          <p:nvPr>
            <p:ph type="sldNum" sz="quarter" idx="5"/>
          </p:nvPr>
        </p:nvSpPr>
        <p:spPr/>
        <p:txBody>
          <a:bodyPr/>
          <a:lstStyle/>
          <a:p>
            <a:fld id="{BC7C9AE5-1027-4E2E-BAB2-3BA519FE6E90}" type="slidenum">
              <a:rPr lang="en-US" smtClean="0"/>
              <a:t>8</a:t>
            </a:fld>
            <a:endParaRPr lang="en-US"/>
          </a:p>
        </p:txBody>
      </p:sp>
    </p:spTree>
    <p:extLst>
      <p:ext uri="{BB962C8B-B14F-4D97-AF65-F5344CB8AC3E}">
        <p14:creationId xmlns:p14="http://schemas.microsoft.com/office/powerpoint/2010/main" val="51429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Shape 205"/>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Link to register for Guiding Principles PLC, held bi-weekly at 9am starting May 18</a:t>
            </a:r>
            <a:r>
              <a:rPr lang="en-US" sz="1200" b="0" i="0" u="none" strike="noStrike" cap="none" baseline="30000" dirty="0">
                <a:solidFill>
                  <a:schemeClr val="dk1"/>
                </a:solidFill>
                <a:latin typeface="Calibri"/>
                <a:ea typeface="Calibri"/>
                <a:cs typeface="Calibri"/>
                <a:sym typeface="Calibri"/>
              </a:rPr>
              <a:t>th  </a:t>
            </a:r>
            <a:endParaRPr lang="en-US" sz="12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https://zoom.us/meeting/register/tJcoduCppjkvHdVrHf2uVox3vWfJ2xfkiFPc </a:t>
            </a:r>
          </a:p>
          <a:p>
            <a:pPr marL="0" marR="0" lvl="0" indent="0" algn="l" rtl="0">
              <a:spcBef>
                <a:spcPts val="0"/>
              </a:spcBef>
              <a:spcAft>
                <a:spcPts val="0"/>
              </a:spcAft>
              <a:buNone/>
            </a:pPr>
            <a:endParaRPr lang="en-US" sz="12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206" name="Shape 206"/>
          <p:cNvSpPr txBox="1">
            <a:spLocks noGrp="1"/>
          </p:cNvSpPr>
          <p:nvPr>
            <p:ph type="hdr" idx="3"/>
          </p:nvPr>
        </p:nvSpPr>
        <p:spPr>
          <a:xfrm>
            <a:off x="0" y="0"/>
            <a:ext cx="3037840" cy="466434"/>
          </a:xfrm>
          <a:prstGeom prst="rect">
            <a:avLst/>
          </a:prstGeom>
          <a:noFill/>
          <a:ln>
            <a:noFill/>
          </a:ln>
        </p:spPr>
        <p:txBody>
          <a:bodyPr spcFirstLastPara="1" wrap="square" lIns="93175" tIns="46575" rIns="93175" bIns="4657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t>Updated Draft for Review</a:t>
            </a:r>
            <a:endParaRPr kumimoji="0"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Shape 207"/>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0843637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3"/>
        </a:solidFill>
        <a:effectLst/>
      </p:bgPr>
    </p:bg>
    <p:spTree>
      <p:nvGrpSpPr>
        <p:cNvPr id="1" name=""/>
        <p:cNvGrpSpPr/>
        <p:nvPr/>
      </p:nvGrpSpPr>
      <p:grpSpPr>
        <a:xfrm>
          <a:off x="0" y="0"/>
          <a:ext cx="0" cy="0"/>
          <a:chOff x="0" y="0"/>
          <a:chExt cx="0" cy="0"/>
        </a:xfrm>
      </p:grpSpPr>
      <p:sp>
        <p:nvSpPr>
          <p:cNvPr id="4" name="Rectangle 3"/>
          <p:cNvSpPr/>
          <p:nvPr/>
        </p:nvSpPr>
        <p:spPr bwMode="ltGray">
          <a:xfrm>
            <a:off x="0" y="1"/>
            <a:ext cx="12192000" cy="5135563"/>
          </a:xfrm>
          <a:prstGeom prst="rect">
            <a:avLst/>
          </a:prstGeom>
          <a:solidFill>
            <a:schemeClr val="bg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bwMode="invGray">
          <a:xfrm>
            <a:off x="0" y="5127625"/>
            <a:ext cx="12192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ctrTitle"/>
          </p:nvPr>
        </p:nvSpPr>
        <p:spPr>
          <a:xfrm>
            <a:off x="914400" y="990600"/>
            <a:ext cx="10363200" cy="2819400"/>
          </a:xfrm>
        </p:spPr>
        <p:txBody>
          <a:bodyPr tIns="0" bIns="0" rtlCol="0" anchor="b">
            <a:normAutofit/>
            <a:scene3d>
              <a:camera prst="orthographicFront"/>
              <a:lightRig rig="threePt" dir="t">
                <a:rot lat="0" lon="0" rev="4800000"/>
              </a:lightRig>
            </a:scene3d>
            <a:sp3d prstMaterial="matte"/>
          </a:bodyPr>
          <a:lstStyle>
            <a:lvl1pPr algn="l">
              <a:lnSpc>
                <a:spcPct val="90000"/>
              </a:lnSpc>
              <a:defRPr sz="6000" b="0">
                <a:solidFill>
                  <a:schemeClr val="tx1"/>
                </a:solidFill>
                <a:latin typeface="Franklin Gothic Demi" panose="020B0703020102020204" pitchFamily="34" charset="0"/>
              </a:defRPr>
            </a:lvl1pPr>
            <a:extLst/>
          </a:lstStyle>
          <a:p>
            <a:r>
              <a:rPr lang="en-US"/>
              <a:t>Click to edit Master title style</a:t>
            </a:r>
          </a:p>
        </p:txBody>
      </p:sp>
      <p:pic>
        <p:nvPicPr>
          <p:cNvPr id="7" name="Picture 11" descr="Massachusetts Department of Higher Educati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9347619" y="6248401"/>
            <a:ext cx="2539581" cy="504741"/>
          </a:xfrm>
          <a:prstGeom prst="rect">
            <a:avLst/>
          </a:prstGeom>
          <a:noFill/>
          <a:ln w="9525">
            <a:noFill/>
            <a:miter lim="800000"/>
            <a:headEnd/>
            <a:tailEnd/>
          </a:ln>
        </p:spPr>
      </p:pic>
      <p:sp>
        <p:nvSpPr>
          <p:cNvPr id="12" name="Text Placeholder 11"/>
          <p:cNvSpPr>
            <a:spLocks noGrp="1"/>
          </p:cNvSpPr>
          <p:nvPr>
            <p:ph type="body" sz="quarter" idx="10" hasCustomPrompt="1"/>
          </p:nvPr>
        </p:nvSpPr>
        <p:spPr>
          <a:xfrm>
            <a:off x="203200" y="6048376"/>
            <a:ext cx="8026400" cy="733425"/>
          </a:xfrm>
        </p:spPr>
        <p:txBody>
          <a:bodyPr anchor="b"/>
          <a:lstStyle>
            <a:lvl1pPr marL="119062" indent="0">
              <a:buNone/>
              <a:defRPr lang="en-US" sz="1600" kern="1200" baseline="0" dirty="0" smtClean="0">
                <a:solidFill>
                  <a:schemeClr val="bg2"/>
                </a:solidFill>
                <a:latin typeface="+mj-lt"/>
                <a:ea typeface="+mn-ea"/>
                <a:cs typeface="+mn-cs"/>
              </a:defRPr>
            </a:lvl1pPr>
          </a:lstStyle>
          <a:p>
            <a:r>
              <a:rPr lang="en-US"/>
              <a:t>Meeting Name — Month DD, YYYY</a:t>
            </a:r>
          </a:p>
        </p:txBody>
      </p:sp>
    </p:spTree>
    <p:extLst>
      <p:ext uri="{BB962C8B-B14F-4D97-AF65-F5344CB8AC3E}">
        <p14:creationId xmlns:p14="http://schemas.microsoft.com/office/powerpoint/2010/main" val="38817631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cxnSp>
        <p:nvCxnSpPr>
          <p:cNvPr id="18" name="Straight Connector 17"/>
          <p:cNvCxnSpPr/>
          <p:nvPr userDrawn="1"/>
        </p:nvCxnSpPr>
        <p:spPr>
          <a:xfrm>
            <a:off x="502024" y="6347012"/>
            <a:ext cx="1122381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2998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Hero Image">
    <p:bg>
      <p:bgRef idx="1001">
        <a:schemeClr val="bg2"/>
      </p:bgRef>
    </p:bg>
    <p:spTree>
      <p:nvGrpSpPr>
        <p:cNvPr id="1" name=""/>
        <p:cNvGrpSpPr/>
        <p:nvPr/>
      </p:nvGrpSpPr>
      <p:grpSpPr>
        <a:xfrm>
          <a:off x="0" y="0"/>
          <a:ext cx="0" cy="0"/>
          <a:chOff x="0" y="0"/>
          <a:chExt cx="0" cy="0"/>
        </a:xfrm>
      </p:grpSpPr>
      <p:pic>
        <p:nvPicPr>
          <p:cNvPr id="6"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9347619" y="6251964"/>
            <a:ext cx="2539581" cy="606036"/>
          </a:xfrm>
          <a:prstGeom prst="rect">
            <a:avLst/>
          </a:prstGeom>
          <a:noFill/>
          <a:ln w="9525">
            <a:noFill/>
            <a:miter lim="800000"/>
            <a:headEnd/>
            <a:tailEnd/>
          </a:ln>
        </p:spPr>
      </p:pic>
      <p:sp>
        <p:nvSpPr>
          <p:cNvPr id="3" name="Subtitle 2"/>
          <p:cNvSpPr>
            <a:spLocks noGrp="1"/>
          </p:cNvSpPr>
          <p:nvPr>
            <p:ph type="subTitle" idx="1" hasCustomPrompt="1"/>
          </p:nvPr>
        </p:nvSpPr>
        <p:spPr>
          <a:xfrm>
            <a:off x="304800" y="6248400"/>
            <a:ext cx="7315200" cy="457200"/>
          </a:xfrm>
        </p:spPr>
        <p:txBody>
          <a:bodyPr lIns="118872" tIns="0" rIns="45720" bIns="0" anchor="b"/>
          <a:lstStyle>
            <a:lvl1pPr marL="0" indent="0" algn="l">
              <a:buNone/>
              <a:defRPr sz="160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Meeting Name — Month DD, YYYY</a:t>
            </a:r>
          </a:p>
        </p:txBody>
      </p:sp>
      <p:sp>
        <p:nvSpPr>
          <p:cNvPr id="4" name="Picture Placeholder 3"/>
          <p:cNvSpPr>
            <a:spLocks noGrp="1"/>
          </p:cNvSpPr>
          <p:nvPr>
            <p:ph type="pic" sz="quarter" idx="10"/>
          </p:nvPr>
        </p:nvSpPr>
        <p:spPr>
          <a:xfrm>
            <a:off x="0" y="-91440"/>
            <a:ext cx="12192000" cy="6144768"/>
          </a:xfrm>
        </p:spPr>
        <p:txBody>
          <a:bodyPr/>
          <a:lstStyle/>
          <a:p>
            <a:endParaRPr lang="en-US"/>
          </a:p>
        </p:txBody>
      </p:sp>
      <p:sp>
        <p:nvSpPr>
          <p:cNvPr id="7" name="Rectangle 6"/>
          <p:cNvSpPr/>
          <p:nvPr userDrawn="1"/>
        </p:nvSpPr>
        <p:spPr bwMode="invGray">
          <a:xfrm>
            <a:off x="0" y="6049962"/>
            <a:ext cx="12192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2421256040"/>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1"/>
          <p:cNvSpPr txBox="1">
            <a:spLocks/>
          </p:cNvSpPr>
          <p:nvPr/>
        </p:nvSpPr>
        <p:spPr>
          <a:xfrm>
            <a:off x="573617" y="690563"/>
            <a:ext cx="9448800" cy="609600"/>
          </a:xfrm>
          <a:prstGeom prst="rect">
            <a:avLst/>
          </a:prstGeom>
        </p:spPr>
        <p:txBody>
          <a:bodyPr rIns="45720" anchor="ctr"/>
          <a:lstStyle>
            <a:lvl1pPr>
              <a:defRPr sz="2400"/>
            </a:lvl1pPr>
            <a:extLst/>
          </a:lstStyle>
          <a:p>
            <a:pPr fontAlgn="auto">
              <a:spcAft>
                <a:spcPts val="0"/>
              </a:spcAft>
              <a:defRPr/>
            </a:pPr>
            <a:endParaRPr lang="en-US" sz="4000">
              <a:solidFill>
                <a:schemeClr val="bg1"/>
              </a:solidFill>
              <a:latin typeface="+mj-lt"/>
              <a:ea typeface="+mj-ea"/>
              <a:cs typeface="+mj-cs"/>
            </a:endParaRPr>
          </a:p>
        </p:txBody>
      </p:sp>
      <p:sp>
        <p:nvSpPr>
          <p:cNvPr id="6" name="Slide Number Placeholder 5"/>
          <p:cNvSpPr txBox="1">
            <a:spLocks/>
          </p:cNvSpPr>
          <p:nvPr/>
        </p:nvSpPr>
        <p:spPr>
          <a:xfrm>
            <a:off x="10972801" y="6477000"/>
            <a:ext cx="977900" cy="274638"/>
          </a:xfrm>
          <a:prstGeom prst="rect">
            <a:avLst/>
          </a:prstGeom>
        </p:spPr>
        <p:txBody>
          <a:bodyPr bIns="0" anchor="b"/>
          <a:lstStyle>
            <a:lvl1pPr>
              <a:defRPr/>
            </a:lvl1pPr>
          </a:lstStyle>
          <a:p>
            <a:pPr algn="r" fontAlgn="auto">
              <a:spcBef>
                <a:spcPts val="0"/>
              </a:spcBef>
              <a:spcAft>
                <a:spcPts val="0"/>
              </a:spcAft>
              <a:defRPr/>
            </a:pPr>
            <a:fld id="{B26A067F-84F0-4FCB-91BD-A4BAD644B6F1}" type="slidenum">
              <a:rPr lang="en-US" sz="1200" smtClean="0">
                <a:solidFill>
                  <a:schemeClr val="tx1">
                    <a:tint val="95000"/>
                  </a:schemeClr>
                </a:solidFill>
                <a:latin typeface="+mn-lt"/>
              </a:rPr>
              <a:pPr algn="r" fontAlgn="auto">
                <a:spcBef>
                  <a:spcPts val="0"/>
                </a:spcBef>
                <a:spcAft>
                  <a:spcPts val="0"/>
                </a:spcAft>
                <a:defRPr/>
              </a:pPr>
              <a:t>‹#›</a:t>
            </a:fld>
            <a:endParaRPr lang="en-US" sz="1200">
              <a:solidFill>
                <a:schemeClr val="tx1">
                  <a:tint val="95000"/>
                </a:schemeClr>
              </a:solidFill>
              <a:latin typeface="+mn-lt"/>
            </a:endParaRPr>
          </a:p>
        </p:txBody>
      </p:sp>
      <p:sp>
        <p:nvSpPr>
          <p:cNvPr id="3" name="Content Placeholder 2"/>
          <p:cNvSpPr>
            <a:spLocks noGrp="1"/>
          </p:cNvSpPr>
          <p:nvPr>
            <p:ph idx="1"/>
          </p:nvPr>
        </p:nvSpPr>
        <p:spPr>
          <a:xfrm>
            <a:off x="508000" y="1600201"/>
            <a:ext cx="11176000" cy="4625975"/>
          </a:xfrm>
        </p:spPr>
        <p:txBody>
          <a:bodyPr/>
          <a:lstStyle>
            <a:lvl1pPr>
              <a:spcBef>
                <a:spcPts val="1200"/>
              </a:spcBef>
              <a:defRPr sz="3200"/>
            </a:lvl1pPr>
            <a:lvl2pPr>
              <a:spcBef>
                <a:spcPts val="480"/>
              </a:spcBef>
              <a:defRPr sz="2800"/>
            </a:lvl2pPr>
            <a:lvl3pPr>
              <a:defRPr sz="24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8"/>
          <p:cNvSpPr>
            <a:spLocks noGrp="1"/>
          </p:cNvSpPr>
          <p:nvPr>
            <p:ph type="body" sz="quarter" idx="13"/>
          </p:nvPr>
        </p:nvSpPr>
        <p:spPr>
          <a:xfrm>
            <a:off x="406400" y="152400"/>
            <a:ext cx="11382963" cy="457200"/>
          </a:xfrm>
        </p:spPr>
        <p:txBody>
          <a:bodyPr/>
          <a:lstStyle>
            <a:lvl1pPr algn="l" rtl="0" eaLnBrk="0" fontAlgn="base" hangingPunct="0">
              <a:spcBef>
                <a:spcPct val="0"/>
              </a:spcBef>
              <a:spcAft>
                <a:spcPct val="0"/>
              </a:spcAft>
              <a:buNone/>
              <a:defRPr lang="en-US" sz="2400" b="1" kern="1200" dirty="0" smtClean="0">
                <a:solidFill>
                  <a:schemeClr val="bg2"/>
                </a:solidFill>
                <a:latin typeface="+mj-lt"/>
                <a:ea typeface="+mj-ea"/>
                <a:cs typeface="+mj-cs"/>
              </a:defRPr>
            </a:lvl1pPr>
          </a:lstStyle>
          <a:p>
            <a:pPr lvl="0"/>
            <a:r>
              <a:rPr lang="en-US"/>
              <a:t>Click to edit Master text styles</a:t>
            </a:r>
          </a:p>
        </p:txBody>
      </p:sp>
      <p:sp>
        <p:nvSpPr>
          <p:cNvPr id="12" name="Title 11"/>
          <p:cNvSpPr>
            <a:spLocks noGrp="1"/>
          </p:cNvSpPr>
          <p:nvPr>
            <p:ph type="title"/>
          </p:nvPr>
        </p:nvSpPr>
        <p:spPr>
          <a:xfrm>
            <a:off x="508000" y="533400"/>
            <a:ext cx="11176000" cy="838200"/>
          </a:xfrm>
        </p:spPr>
        <p:txBody>
          <a:bodyPr/>
          <a:lstStyle>
            <a:lvl1pPr>
              <a:defRPr sz="4000"/>
            </a:lvl1pPr>
          </a:lstStyle>
          <a:p>
            <a:r>
              <a:rPr lang="en-US"/>
              <a:t>Click to edit Master title style</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401140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Rectangle 4"/>
          <p:cNvSpPr/>
          <p:nvPr/>
        </p:nvSpPr>
        <p:spPr bwMode="ltGray">
          <a:xfrm>
            <a:off x="0" y="0"/>
            <a:ext cx="12192000" cy="1905000"/>
          </a:xfrm>
          <a:prstGeom prst="rect">
            <a:avLst/>
          </a:prstGeom>
          <a:solidFill>
            <a:schemeClr val="tx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bwMode="invGray">
          <a:xfrm>
            <a:off x="0" y="1860550"/>
            <a:ext cx="12192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Slide Number Placeholder 5"/>
          <p:cNvSpPr txBox="1">
            <a:spLocks/>
          </p:cNvSpPr>
          <p:nvPr/>
        </p:nvSpPr>
        <p:spPr>
          <a:xfrm>
            <a:off x="10972801" y="6477000"/>
            <a:ext cx="977900" cy="274638"/>
          </a:xfrm>
          <a:prstGeom prst="rect">
            <a:avLst/>
          </a:prstGeom>
        </p:spPr>
        <p:txBody>
          <a:bodyPr bIns="0" anchor="b"/>
          <a:lstStyle>
            <a:lvl1pPr>
              <a:defRPr/>
            </a:lvl1pPr>
          </a:lstStyle>
          <a:p>
            <a:pPr algn="r" fontAlgn="auto">
              <a:spcBef>
                <a:spcPts val="0"/>
              </a:spcBef>
              <a:spcAft>
                <a:spcPts val="0"/>
              </a:spcAft>
              <a:defRPr/>
            </a:pPr>
            <a:fld id="{2089E3F3-A662-46B0-A7D1-E104A41C228F}" type="slidenum">
              <a:rPr lang="en-US" sz="1200" smtClean="0">
                <a:solidFill>
                  <a:schemeClr val="tx1">
                    <a:tint val="95000"/>
                  </a:schemeClr>
                </a:solidFill>
                <a:latin typeface="+mn-lt"/>
              </a:rPr>
              <a:pPr algn="r" fontAlgn="auto">
                <a:spcBef>
                  <a:spcPts val="0"/>
                </a:spcBef>
                <a:spcAft>
                  <a:spcPts val="0"/>
                </a:spcAft>
                <a:defRPr/>
              </a:pPr>
              <a:t>‹#›</a:t>
            </a:fld>
            <a:endParaRPr lang="en-US" sz="1200">
              <a:solidFill>
                <a:schemeClr val="tx1">
                  <a:tint val="95000"/>
                </a:schemeClr>
              </a:solidFill>
              <a:latin typeface="+mn-lt"/>
            </a:endParaRPr>
          </a:p>
        </p:txBody>
      </p:sp>
      <p:sp>
        <p:nvSpPr>
          <p:cNvPr id="10" name="Content Placeholder 2"/>
          <p:cNvSpPr>
            <a:spLocks noGrp="1"/>
          </p:cNvSpPr>
          <p:nvPr>
            <p:ph idx="1"/>
          </p:nvPr>
        </p:nvSpPr>
        <p:spPr>
          <a:xfrm>
            <a:off x="609600" y="2057401"/>
            <a:ext cx="11176000" cy="4321175"/>
          </a:xfrm>
        </p:spPr>
        <p:txBody>
          <a:bodyPr/>
          <a:lstStyle>
            <a:lvl1pPr>
              <a:spcBef>
                <a:spcPts val="1200"/>
              </a:spcBef>
              <a:defRPr sz="3200"/>
            </a:lvl1pPr>
            <a:lvl2pPr>
              <a:spcBef>
                <a:spcPts val="480"/>
              </a:spcBef>
              <a:defRPr sz="2800"/>
            </a:lvl2pPr>
            <a:lvl3pPr>
              <a:defRPr sz="24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8"/>
          <p:cNvSpPr>
            <a:spLocks noGrp="1"/>
          </p:cNvSpPr>
          <p:nvPr>
            <p:ph type="body" sz="quarter" idx="13"/>
          </p:nvPr>
        </p:nvSpPr>
        <p:spPr>
          <a:xfrm>
            <a:off x="301037" y="152400"/>
            <a:ext cx="11382963" cy="457200"/>
          </a:xfrm>
        </p:spPr>
        <p:txBody>
          <a:bodyPr/>
          <a:lstStyle>
            <a:lvl1pPr algn="l" rtl="0" eaLnBrk="0" fontAlgn="base" hangingPunct="0">
              <a:spcBef>
                <a:spcPct val="0"/>
              </a:spcBef>
              <a:spcAft>
                <a:spcPct val="0"/>
              </a:spcAft>
              <a:buNone/>
              <a:defRPr lang="en-US" sz="2400" b="1" kern="1200" dirty="0" smtClean="0">
                <a:solidFill>
                  <a:schemeClr val="bg2"/>
                </a:solidFill>
                <a:latin typeface="+mj-lt"/>
                <a:ea typeface="+mj-ea"/>
                <a:cs typeface="+mj-cs"/>
              </a:defRPr>
            </a:lvl1pPr>
          </a:lstStyle>
          <a:p>
            <a:pPr lvl="0"/>
            <a:r>
              <a:rPr lang="en-US"/>
              <a:t>Click to edit Master text styles</a:t>
            </a:r>
          </a:p>
        </p:txBody>
      </p:sp>
      <p:sp>
        <p:nvSpPr>
          <p:cNvPr id="11" name="Title 11"/>
          <p:cNvSpPr>
            <a:spLocks noGrp="1"/>
          </p:cNvSpPr>
          <p:nvPr>
            <p:ph type="title"/>
          </p:nvPr>
        </p:nvSpPr>
        <p:spPr>
          <a:xfrm>
            <a:off x="406400" y="609600"/>
            <a:ext cx="11176000" cy="1219200"/>
          </a:xfrm>
        </p:spPr>
        <p:txBody>
          <a:bodyPr/>
          <a:lstStyle>
            <a:lvl1pPr>
              <a:lnSpc>
                <a:spcPts val="4200"/>
              </a:lnSpc>
              <a:defRPr sz="4000"/>
            </a:lvl1pPr>
          </a:lstStyle>
          <a:p>
            <a:r>
              <a:rPr lang="en-US"/>
              <a:t>Click to edit Master title style</a:t>
            </a:r>
          </a:p>
        </p:txBody>
      </p:sp>
      <p:sp>
        <p:nvSpPr>
          <p:cNvPr id="8" name="Date Placeholder 2"/>
          <p:cNvSpPr>
            <a:spLocks noGrp="1"/>
          </p:cNvSpPr>
          <p:nvPr>
            <p:ph type="dt" sz="half" idx="14"/>
          </p:nvPr>
        </p:nvSpPr>
        <p:spPr/>
        <p:txBody>
          <a:bodyPr/>
          <a:lstStyle>
            <a:lvl1pPr>
              <a:defRPr/>
            </a:lvl1pPr>
          </a:lstStyle>
          <a:p>
            <a:pPr>
              <a:defRPr/>
            </a:pPr>
            <a:endParaRPr lang="en-US"/>
          </a:p>
        </p:txBody>
      </p:sp>
      <p:sp>
        <p:nvSpPr>
          <p:cNvPr id="9" name="Footer Placeholder 3"/>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809033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3"/>
        </a:solidFill>
        <a:effectLst/>
      </p:bgPr>
    </p:bg>
    <p:spTree>
      <p:nvGrpSpPr>
        <p:cNvPr id="1" name=""/>
        <p:cNvGrpSpPr/>
        <p:nvPr/>
      </p:nvGrpSpPr>
      <p:grpSpPr>
        <a:xfrm>
          <a:off x="0" y="0"/>
          <a:ext cx="0" cy="0"/>
          <a:chOff x="0" y="0"/>
          <a:chExt cx="0" cy="0"/>
        </a:xfrm>
      </p:grpSpPr>
      <p:sp>
        <p:nvSpPr>
          <p:cNvPr id="4" name="Rectangle 3"/>
          <p:cNvSpPr/>
          <p:nvPr/>
        </p:nvSpPr>
        <p:spPr bwMode="ltGray">
          <a:xfrm>
            <a:off x="0" y="1"/>
            <a:ext cx="12192000" cy="2601913"/>
          </a:xfrm>
          <a:prstGeom prst="rect">
            <a:avLst/>
          </a:prstGeom>
          <a:solidFill>
            <a:schemeClr val="bg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bwMode="invGray">
          <a:xfrm>
            <a:off x="0" y="2601914"/>
            <a:ext cx="12192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title"/>
          </p:nvPr>
        </p:nvSpPr>
        <p:spPr>
          <a:xfrm>
            <a:off x="711200" y="118872"/>
            <a:ext cx="10972800" cy="1636776"/>
          </a:xfrm>
        </p:spPr>
        <p:txBody>
          <a:bodyPr tIns="0" rIns="91440" bIns="0" rtlCol="0" anchor="b">
            <a:normAutofit/>
            <a:scene3d>
              <a:camera prst="orthographicFront"/>
              <a:lightRig rig="threePt" dir="t">
                <a:rot lat="0" lon="0" rev="4800000"/>
              </a:lightRig>
            </a:scene3d>
            <a:sp3d prstMaterial="matte"/>
          </a:bodyPr>
          <a:lstStyle>
            <a:lvl1pPr algn="l">
              <a:defRPr sz="4400" b="1" cap="none" baseline="0">
                <a:solidFill>
                  <a:schemeClr val="tx2"/>
                </a:solidFill>
              </a:defRPr>
            </a:lvl1pPr>
            <a:extLst/>
          </a:lstStyle>
          <a:p>
            <a:r>
              <a:rPr lang="en-US"/>
              <a:t>Click to edit Master title style</a:t>
            </a:r>
          </a:p>
        </p:txBody>
      </p:sp>
      <p:sp>
        <p:nvSpPr>
          <p:cNvPr id="3" name="Text Placeholder 2"/>
          <p:cNvSpPr>
            <a:spLocks noGrp="1"/>
          </p:cNvSpPr>
          <p:nvPr>
            <p:ph type="body" idx="1"/>
          </p:nvPr>
        </p:nvSpPr>
        <p:spPr>
          <a:xfrm>
            <a:off x="698680" y="1828800"/>
            <a:ext cx="10985321"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A566F930-4FD0-44EA-B6E9-27C19B13C7B2}" type="slidenum">
              <a:rPr lang="en-US"/>
              <a:pPr>
                <a:defRPr/>
              </a:pPr>
              <a:t>‹#›</a:t>
            </a:fld>
            <a:endParaRPr lang="en-US"/>
          </a:p>
        </p:txBody>
      </p:sp>
    </p:spTree>
    <p:extLst>
      <p:ext uri="{BB962C8B-B14F-4D97-AF65-F5344CB8AC3E}">
        <p14:creationId xmlns:p14="http://schemas.microsoft.com/office/powerpoint/2010/main" val="1895663783"/>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Slide Number Placeholder 5"/>
          <p:cNvSpPr txBox="1">
            <a:spLocks/>
          </p:cNvSpPr>
          <p:nvPr/>
        </p:nvSpPr>
        <p:spPr>
          <a:xfrm>
            <a:off x="10972801" y="6477000"/>
            <a:ext cx="977900" cy="274638"/>
          </a:xfrm>
          <a:prstGeom prst="rect">
            <a:avLst/>
          </a:prstGeom>
        </p:spPr>
        <p:txBody>
          <a:bodyPr bIns="0" anchor="b"/>
          <a:lstStyle>
            <a:lvl1pPr>
              <a:defRPr/>
            </a:lvl1pPr>
          </a:lstStyle>
          <a:p>
            <a:pPr algn="r" fontAlgn="auto">
              <a:spcBef>
                <a:spcPts val="0"/>
              </a:spcBef>
              <a:spcAft>
                <a:spcPts val="0"/>
              </a:spcAft>
              <a:defRPr/>
            </a:pPr>
            <a:fld id="{DC8E82DE-B153-45E1-940C-6CE8844F02AA}" type="slidenum">
              <a:rPr lang="en-US" sz="1200" smtClean="0">
                <a:solidFill>
                  <a:schemeClr val="tx1">
                    <a:tint val="95000"/>
                  </a:schemeClr>
                </a:solidFill>
                <a:latin typeface="+mn-lt"/>
              </a:rPr>
              <a:pPr algn="r" fontAlgn="auto">
                <a:spcBef>
                  <a:spcPts val="0"/>
                </a:spcBef>
                <a:spcAft>
                  <a:spcPts val="0"/>
                </a:spcAft>
                <a:defRPr/>
              </a:pPr>
              <a:t>‹#›</a:t>
            </a:fld>
            <a:endParaRPr lang="en-US" sz="1200">
              <a:solidFill>
                <a:schemeClr val="tx1">
                  <a:tint val="95000"/>
                </a:schemeClr>
              </a:solidFill>
              <a:latin typeface="+mn-lt"/>
            </a:endParaRPr>
          </a:p>
        </p:txBody>
      </p:sp>
      <p:sp>
        <p:nvSpPr>
          <p:cNvPr id="3" name="Content Placeholder 2"/>
          <p:cNvSpPr>
            <a:spLocks noGrp="1"/>
          </p:cNvSpPr>
          <p:nvPr>
            <p:ph sz="half" idx="1"/>
          </p:nvPr>
        </p:nvSpPr>
        <p:spPr>
          <a:xfrm>
            <a:off x="406400" y="1773936"/>
            <a:ext cx="5588000" cy="4623816"/>
          </a:xfrm>
        </p:spPr>
        <p:txBody>
          <a:bodyPr lIns="91440"/>
          <a:lstStyle>
            <a:lvl1pPr>
              <a:defRPr sz="3200"/>
            </a:lvl1pPr>
            <a:lvl2pPr>
              <a:defRPr sz="2800"/>
            </a:lvl2pPr>
            <a:lvl3pPr>
              <a:defRPr sz="24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773936"/>
            <a:ext cx="5486400" cy="4623816"/>
          </a:xfrm>
        </p:spPr>
        <p:txBody>
          <a:bodyPr/>
          <a:lstStyle>
            <a:lvl1pPr>
              <a:defRPr sz="3200"/>
            </a:lvl1pPr>
            <a:lvl2pPr>
              <a:defRPr sz="2800"/>
            </a:lvl2pPr>
            <a:lvl3pPr>
              <a:defRPr sz="24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8"/>
          <p:cNvSpPr>
            <a:spLocks noGrp="1"/>
          </p:cNvSpPr>
          <p:nvPr>
            <p:ph type="body" sz="quarter" idx="16"/>
          </p:nvPr>
        </p:nvSpPr>
        <p:spPr>
          <a:xfrm>
            <a:off x="304800" y="152400"/>
            <a:ext cx="11176000" cy="457200"/>
          </a:xfrm>
        </p:spPr>
        <p:txBody>
          <a:bodyPr/>
          <a:lstStyle>
            <a:lvl1pPr algn="l" rtl="0" eaLnBrk="0" fontAlgn="base" hangingPunct="0">
              <a:spcBef>
                <a:spcPct val="0"/>
              </a:spcBef>
              <a:spcAft>
                <a:spcPct val="0"/>
              </a:spcAft>
              <a:buNone/>
              <a:defRPr lang="en-US" sz="2400" b="1" kern="1200" dirty="0" smtClean="0">
                <a:solidFill>
                  <a:schemeClr val="bg2"/>
                </a:solidFill>
                <a:latin typeface="+mj-lt"/>
                <a:ea typeface="+mj-ea"/>
                <a:cs typeface="+mj-cs"/>
              </a:defRPr>
            </a:lvl1pPr>
          </a:lstStyle>
          <a:p>
            <a:pPr lvl="0"/>
            <a:r>
              <a:rPr lang="en-US"/>
              <a:t>Click to edit Master text styles</a:t>
            </a:r>
          </a:p>
        </p:txBody>
      </p:sp>
      <p:sp>
        <p:nvSpPr>
          <p:cNvPr id="13" name="Title 11"/>
          <p:cNvSpPr>
            <a:spLocks noGrp="1"/>
          </p:cNvSpPr>
          <p:nvPr>
            <p:ph type="title"/>
          </p:nvPr>
        </p:nvSpPr>
        <p:spPr>
          <a:xfrm>
            <a:off x="406400" y="533400"/>
            <a:ext cx="10972800" cy="838200"/>
          </a:xfrm>
        </p:spPr>
        <p:txBody>
          <a:bodyPr/>
          <a:lstStyle>
            <a:lvl1pPr>
              <a:defRPr sz="4000"/>
            </a:lvl1pPr>
          </a:lstStyle>
          <a:p>
            <a:r>
              <a:rPr lang="en-US"/>
              <a:t>Click to edit Master title style</a:t>
            </a:r>
          </a:p>
        </p:txBody>
      </p:sp>
      <p:sp>
        <p:nvSpPr>
          <p:cNvPr id="7" name="Date Placeholder 3"/>
          <p:cNvSpPr>
            <a:spLocks noGrp="1"/>
          </p:cNvSpPr>
          <p:nvPr>
            <p:ph type="dt" sz="half" idx="17"/>
          </p:nvPr>
        </p:nvSpPr>
        <p:spPr/>
        <p:txBody>
          <a:bodyPr/>
          <a:lstStyle>
            <a:lvl1pPr>
              <a:defRPr/>
            </a:lvl1pPr>
          </a:lstStyle>
          <a:p>
            <a:pPr>
              <a:defRPr/>
            </a:pPr>
            <a:endParaRPr lang="en-US"/>
          </a:p>
        </p:txBody>
      </p:sp>
      <p:sp>
        <p:nvSpPr>
          <p:cNvPr id="8" name="Footer Placeholder 4"/>
          <p:cNvSpPr>
            <a:spLocks noGrp="1"/>
          </p:cNvSpPr>
          <p:nvPr>
            <p:ph type="ftr" sz="quarter" idx="18"/>
          </p:nvPr>
        </p:nvSpPr>
        <p:spPr/>
        <p:txBody>
          <a:bodyPr/>
          <a:lstStyle>
            <a:lvl1pPr>
              <a:defRPr/>
            </a:lvl1pPr>
          </a:lstStyle>
          <a:p>
            <a:pPr>
              <a:defRPr/>
            </a:pPr>
            <a:endParaRPr lang="en-US"/>
          </a:p>
        </p:txBody>
      </p:sp>
    </p:spTree>
    <p:extLst>
      <p:ext uri="{BB962C8B-B14F-4D97-AF65-F5344CB8AC3E}">
        <p14:creationId xmlns:p14="http://schemas.microsoft.com/office/powerpoint/2010/main" val="688458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Slide Number Placeholder 5"/>
          <p:cNvSpPr txBox="1">
            <a:spLocks/>
          </p:cNvSpPr>
          <p:nvPr/>
        </p:nvSpPr>
        <p:spPr>
          <a:xfrm>
            <a:off x="10972801" y="6477000"/>
            <a:ext cx="977900" cy="274638"/>
          </a:xfrm>
          <a:prstGeom prst="rect">
            <a:avLst/>
          </a:prstGeom>
        </p:spPr>
        <p:txBody>
          <a:bodyPr bIns="0" anchor="b"/>
          <a:lstStyle>
            <a:lvl1pPr>
              <a:defRPr/>
            </a:lvl1pPr>
          </a:lstStyle>
          <a:p>
            <a:pPr algn="r" fontAlgn="auto">
              <a:spcBef>
                <a:spcPts val="0"/>
              </a:spcBef>
              <a:spcAft>
                <a:spcPts val="0"/>
              </a:spcAft>
              <a:defRPr/>
            </a:pPr>
            <a:fld id="{2E95CEF2-63C7-41D1-AC3B-F11D0AEA6F1D}" type="slidenum">
              <a:rPr lang="en-US" sz="1200" smtClean="0">
                <a:solidFill>
                  <a:schemeClr val="tx1">
                    <a:tint val="95000"/>
                  </a:schemeClr>
                </a:solidFill>
                <a:latin typeface="+mn-lt"/>
              </a:rPr>
              <a:pPr algn="r" fontAlgn="auto">
                <a:spcBef>
                  <a:spcPts val="0"/>
                </a:spcBef>
                <a:spcAft>
                  <a:spcPts val="0"/>
                </a:spcAft>
                <a:defRPr/>
              </a:pPr>
              <a:t>‹#›</a:t>
            </a:fld>
            <a:endParaRPr lang="en-US" sz="1200">
              <a:solidFill>
                <a:schemeClr val="tx1">
                  <a:tint val="95000"/>
                </a:schemeClr>
              </a:solidFill>
              <a:latin typeface="+mn-lt"/>
            </a:endParaRPr>
          </a:p>
        </p:txBody>
      </p:sp>
      <p:sp>
        <p:nvSpPr>
          <p:cNvPr id="10" name="Text Placeholder 8"/>
          <p:cNvSpPr>
            <a:spLocks noGrp="1"/>
          </p:cNvSpPr>
          <p:nvPr>
            <p:ph type="body" sz="quarter" idx="16"/>
          </p:nvPr>
        </p:nvSpPr>
        <p:spPr>
          <a:xfrm>
            <a:off x="304800" y="152400"/>
            <a:ext cx="11176000" cy="457200"/>
          </a:xfrm>
        </p:spPr>
        <p:txBody>
          <a:bodyPr/>
          <a:lstStyle>
            <a:lvl1pPr algn="l" rtl="0" eaLnBrk="0" fontAlgn="base" hangingPunct="0">
              <a:spcBef>
                <a:spcPct val="0"/>
              </a:spcBef>
              <a:spcAft>
                <a:spcPct val="0"/>
              </a:spcAft>
              <a:buNone/>
              <a:defRPr lang="en-US" sz="2400" b="1" kern="1200" dirty="0" smtClean="0">
                <a:solidFill>
                  <a:schemeClr val="bg2"/>
                </a:solidFill>
                <a:latin typeface="+mj-lt"/>
                <a:ea typeface="+mj-ea"/>
                <a:cs typeface="+mj-cs"/>
              </a:defRPr>
            </a:lvl1pPr>
          </a:lstStyle>
          <a:p>
            <a:pPr lvl="0"/>
            <a:r>
              <a:rPr lang="en-US"/>
              <a:t>Click to edit Master text styles</a:t>
            </a:r>
          </a:p>
        </p:txBody>
      </p:sp>
      <p:sp>
        <p:nvSpPr>
          <p:cNvPr id="11" name="Title 11"/>
          <p:cNvSpPr>
            <a:spLocks noGrp="1"/>
          </p:cNvSpPr>
          <p:nvPr>
            <p:ph type="title"/>
          </p:nvPr>
        </p:nvSpPr>
        <p:spPr>
          <a:xfrm>
            <a:off x="406400" y="533400"/>
            <a:ext cx="10972800" cy="838200"/>
          </a:xfrm>
        </p:spPr>
        <p:txBody>
          <a:bodyPr/>
          <a:lstStyle>
            <a:lvl1pPr>
              <a:defRPr sz="4000"/>
            </a:lvl1pPr>
          </a:lstStyle>
          <a:p>
            <a:r>
              <a:rPr lang="en-US"/>
              <a:t>Click to edit Master title style</a:t>
            </a:r>
          </a:p>
        </p:txBody>
      </p:sp>
      <p:sp>
        <p:nvSpPr>
          <p:cNvPr id="5" name="Date Placeholder 3"/>
          <p:cNvSpPr>
            <a:spLocks noGrp="1"/>
          </p:cNvSpPr>
          <p:nvPr>
            <p:ph type="dt" sz="half" idx="17"/>
          </p:nvPr>
        </p:nvSpPr>
        <p:spPr/>
        <p:txBody>
          <a:bodyPr/>
          <a:lstStyle>
            <a:lvl1pPr>
              <a:defRPr/>
            </a:lvl1pPr>
          </a:lstStyle>
          <a:p>
            <a:pPr>
              <a:defRPr/>
            </a:pPr>
            <a:endParaRPr lang="en-US"/>
          </a:p>
        </p:txBody>
      </p:sp>
      <p:sp>
        <p:nvSpPr>
          <p:cNvPr id="6" name="Footer Placeholder 4"/>
          <p:cNvSpPr>
            <a:spLocks noGrp="1"/>
          </p:cNvSpPr>
          <p:nvPr>
            <p:ph type="ftr" sz="quarter" idx="18"/>
          </p:nvPr>
        </p:nvSpPr>
        <p:spPr/>
        <p:txBody>
          <a:bodyPr/>
          <a:lstStyle>
            <a:lvl1pPr>
              <a:defRPr/>
            </a:lvl1pPr>
          </a:lstStyle>
          <a:p>
            <a:pPr>
              <a:defRPr/>
            </a:pPr>
            <a:endParaRPr lang="en-US"/>
          </a:p>
        </p:txBody>
      </p:sp>
    </p:spTree>
    <p:extLst>
      <p:ext uri="{BB962C8B-B14F-4D97-AF65-F5344CB8AC3E}">
        <p14:creationId xmlns:p14="http://schemas.microsoft.com/office/powerpoint/2010/main" val="3616426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lide Number Placeholder 5"/>
          <p:cNvSpPr txBox="1">
            <a:spLocks/>
          </p:cNvSpPr>
          <p:nvPr/>
        </p:nvSpPr>
        <p:spPr>
          <a:xfrm>
            <a:off x="10972801" y="6477000"/>
            <a:ext cx="977900" cy="274638"/>
          </a:xfrm>
          <a:prstGeom prst="rect">
            <a:avLst/>
          </a:prstGeom>
        </p:spPr>
        <p:txBody>
          <a:bodyPr bIns="0" anchor="b"/>
          <a:lstStyle>
            <a:lvl1pPr>
              <a:defRPr/>
            </a:lvl1pPr>
          </a:lstStyle>
          <a:p>
            <a:pPr algn="r" fontAlgn="auto">
              <a:spcBef>
                <a:spcPts val="0"/>
              </a:spcBef>
              <a:spcAft>
                <a:spcPts val="0"/>
              </a:spcAft>
              <a:defRPr/>
            </a:pPr>
            <a:fld id="{C0A66E57-C0F8-4B8D-8854-D7A3DB0F0B4E}" type="slidenum">
              <a:rPr lang="en-US" sz="1200" smtClean="0">
                <a:solidFill>
                  <a:schemeClr val="tx1">
                    <a:tint val="95000"/>
                  </a:schemeClr>
                </a:solidFill>
                <a:latin typeface="+mn-lt"/>
              </a:rPr>
              <a:pPr algn="r" fontAlgn="auto">
                <a:spcBef>
                  <a:spcPts val="0"/>
                </a:spcBef>
                <a:spcAft>
                  <a:spcPts val="0"/>
                </a:spcAft>
                <a:defRPr/>
              </a:pPr>
              <a:t>‹#›</a:t>
            </a:fld>
            <a:endParaRPr lang="en-US" sz="1200">
              <a:solidFill>
                <a:schemeClr val="tx1">
                  <a:tint val="95000"/>
                </a:schemeClr>
              </a:solidFill>
              <a:latin typeface="+mn-lt"/>
            </a:endParaRPr>
          </a:p>
        </p:txBody>
      </p:sp>
      <p:sp>
        <p:nvSpPr>
          <p:cNvPr id="3" name="Date Placeholder 1"/>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54583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10" name="Straight Connector 9"/>
          <p:cNvCxnSpPr/>
          <p:nvPr userDrawn="1"/>
        </p:nvCxnSpPr>
        <p:spPr>
          <a:xfrm>
            <a:off x="502024" y="6347012"/>
            <a:ext cx="11223811"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1501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6688"/>
            <a:ext cx="12192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Rectangle 6"/>
          <p:cNvSpPr/>
          <p:nvPr/>
        </p:nvSpPr>
        <p:spPr bwMode="ltGray">
          <a:xfrm>
            <a:off x="0" y="1"/>
            <a:ext cx="12192000" cy="1433513"/>
          </a:xfrm>
          <a:prstGeom prst="rect">
            <a:avLst/>
          </a:prstGeom>
          <a:solidFill>
            <a:schemeClr val="tx2"/>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28" name="Title Placeholder 1"/>
          <p:cNvSpPr>
            <a:spLocks noGrp="1"/>
          </p:cNvSpPr>
          <p:nvPr>
            <p:ph type="title"/>
          </p:nvPr>
        </p:nvSpPr>
        <p:spPr bwMode="auto">
          <a:xfrm>
            <a:off x="406400" y="152400"/>
            <a:ext cx="11176000" cy="1250950"/>
          </a:xfrm>
          <a:prstGeom prst="rect">
            <a:avLst/>
          </a:prstGeom>
          <a:noFill/>
          <a:ln w="9525">
            <a:noFill/>
            <a:miter lim="800000"/>
            <a:headEnd/>
            <a:tailEnd/>
          </a:ln>
        </p:spPr>
        <p:txBody>
          <a:bodyPr vert="horz" wrap="square" lIns="91440" tIns="45720" rIns="45720" bIns="45720" numCol="1" anchor="ctr" anchorCtr="0" compatLnSpc="1">
            <a:prstTxWarp prst="textNoShape">
              <a:avLst/>
            </a:prstTxWarp>
          </a:bodyPr>
          <a:lstStyle/>
          <a:p>
            <a:pPr lvl="0"/>
            <a:r>
              <a:rPr lang="en-US"/>
              <a:t>Click to edit Master title style</a:t>
            </a:r>
          </a:p>
        </p:txBody>
      </p:sp>
      <p:sp>
        <p:nvSpPr>
          <p:cNvPr id="1029" name="Text Placeholder 2"/>
          <p:cNvSpPr>
            <a:spLocks noGrp="1"/>
          </p:cNvSpPr>
          <p:nvPr>
            <p:ph type="body" idx="1"/>
          </p:nvPr>
        </p:nvSpPr>
        <p:spPr bwMode="auto">
          <a:xfrm>
            <a:off x="406400" y="1774825"/>
            <a:ext cx="111760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477000"/>
            <a:ext cx="28448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
        <p:nvSpPr>
          <p:cNvPr id="5" name="Footer Placeholder 4"/>
          <p:cNvSpPr>
            <a:spLocks noGrp="1"/>
          </p:cNvSpPr>
          <p:nvPr>
            <p:ph type="ftr" sz="quarter" idx="3"/>
          </p:nvPr>
        </p:nvSpPr>
        <p:spPr>
          <a:xfrm>
            <a:off x="3520018" y="6477000"/>
            <a:ext cx="7344833"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
        <p:nvSpPr>
          <p:cNvPr id="6" name="Slide Number Placeholder 5"/>
          <p:cNvSpPr>
            <a:spLocks noGrp="1"/>
          </p:cNvSpPr>
          <p:nvPr>
            <p:ph type="sldNum" sz="quarter" idx="4"/>
          </p:nvPr>
        </p:nvSpPr>
        <p:spPr>
          <a:xfrm>
            <a:off x="10938934" y="6477000"/>
            <a:ext cx="977900" cy="274638"/>
          </a:xfrm>
          <a:prstGeom prst="rect">
            <a:avLst/>
          </a:prstGeom>
        </p:spPr>
        <p:txBody>
          <a:bodyPr vert="horz" bIns="0" rtlCol="0" anchor="b"/>
          <a:lstStyle>
            <a:lvl1pPr algn="r"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4DB98637-2E44-408C-92DF-FBFBA33F18B1}" type="slidenum">
              <a:rPr lang="en-US"/>
              <a:pPr>
                <a:defRPr/>
              </a:pPr>
              <a:t>‹#›</a:t>
            </a:fld>
            <a:endParaRPr lang="en-US"/>
          </a:p>
        </p:txBody>
      </p:sp>
    </p:spTree>
    <p:extLst>
      <p:ext uri="{BB962C8B-B14F-4D97-AF65-F5344CB8AC3E}">
        <p14:creationId xmlns:p14="http://schemas.microsoft.com/office/powerpoint/2010/main" val="1217380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85" r:id="rId10"/>
  </p:sldLayoutIdLst>
  <p:hf sldNum="0" hdr="0" ftr="0" dt="0"/>
  <p:txStyles>
    <p:titleStyle>
      <a:lvl1pPr algn="l" rtl="0" eaLnBrk="1" fontAlgn="base" hangingPunct="1">
        <a:spcBef>
          <a:spcPct val="0"/>
        </a:spcBef>
        <a:spcAft>
          <a:spcPct val="0"/>
        </a:spcAft>
        <a:defRPr sz="4500" kern="1200">
          <a:solidFill>
            <a:schemeClr val="bg1"/>
          </a:solidFill>
          <a:latin typeface="+mj-lt"/>
          <a:ea typeface="+mj-ea"/>
          <a:cs typeface="+mj-cs"/>
        </a:defRPr>
      </a:lvl1pPr>
      <a:lvl2pPr algn="l" rtl="0" eaLnBrk="1" fontAlgn="base" hangingPunct="1">
        <a:spcBef>
          <a:spcPct val="0"/>
        </a:spcBef>
        <a:spcAft>
          <a:spcPct val="0"/>
        </a:spcAft>
        <a:defRPr sz="4500">
          <a:solidFill>
            <a:schemeClr val="bg1"/>
          </a:solidFill>
          <a:latin typeface="Corbel" pitchFamily="34" charset="0"/>
        </a:defRPr>
      </a:lvl2pPr>
      <a:lvl3pPr algn="l" rtl="0" eaLnBrk="1" fontAlgn="base" hangingPunct="1">
        <a:spcBef>
          <a:spcPct val="0"/>
        </a:spcBef>
        <a:spcAft>
          <a:spcPct val="0"/>
        </a:spcAft>
        <a:defRPr sz="4500">
          <a:solidFill>
            <a:schemeClr val="bg1"/>
          </a:solidFill>
          <a:latin typeface="Corbel" pitchFamily="34" charset="0"/>
        </a:defRPr>
      </a:lvl3pPr>
      <a:lvl4pPr algn="l" rtl="0" eaLnBrk="1" fontAlgn="base" hangingPunct="1">
        <a:spcBef>
          <a:spcPct val="0"/>
        </a:spcBef>
        <a:spcAft>
          <a:spcPct val="0"/>
        </a:spcAft>
        <a:defRPr sz="4500">
          <a:solidFill>
            <a:schemeClr val="bg1"/>
          </a:solidFill>
          <a:latin typeface="Corbel" pitchFamily="34" charset="0"/>
        </a:defRPr>
      </a:lvl4pPr>
      <a:lvl5pPr algn="l" rtl="0" eaLnBrk="1" fontAlgn="base" hangingPunct="1">
        <a:spcBef>
          <a:spcPct val="0"/>
        </a:spcBef>
        <a:spcAft>
          <a:spcPct val="0"/>
        </a:spcAft>
        <a:defRPr sz="4500">
          <a:solidFill>
            <a:schemeClr val="bg1"/>
          </a:solidFill>
          <a:latin typeface="Corbel" pitchFamily="34" charset="0"/>
        </a:defRPr>
      </a:lvl5pPr>
      <a:lvl6pPr marL="457200" algn="l" rtl="0" eaLnBrk="1" fontAlgn="base" hangingPunct="1">
        <a:spcBef>
          <a:spcPct val="0"/>
        </a:spcBef>
        <a:spcAft>
          <a:spcPct val="0"/>
        </a:spcAft>
        <a:defRPr sz="4500">
          <a:solidFill>
            <a:schemeClr val="bg1"/>
          </a:solidFill>
          <a:latin typeface="Corbel" pitchFamily="34" charset="0"/>
        </a:defRPr>
      </a:lvl6pPr>
      <a:lvl7pPr marL="914400" algn="l" rtl="0" eaLnBrk="1" fontAlgn="base" hangingPunct="1">
        <a:spcBef>
          <a:spcPct val="0"/>
        </a:spcBef>
        <a:spcAft>
          <a:spcPct val="0"/>
        </a:spcAft>
        <a:defRPr sz="4500">
          <a:solidFill>
            <a:schemeClr val="bg1"/>
          </a:solidFill>
          <a:latin typeface="Corbel" pitchFamily="34" charset="0"/>
        </a:defRPr>
      </a:lvl7pPr>
      <a:lvl8pPr marL="1371600" algn="l" rtl="0" eaLnBrk="1" fontAlgn="base" hangingPunct="1">
        <a:spcBef>
          <a:spcPct val="0"/>
        </a:spcBef>
        <a:spcAft>
          <a:spcPct val="0"/>
        </a:spcAft>
        <a:defRPr sz="4500">
          <a:solidFill>
            <a:schemeClr val="bg1"/>
          </a:solidFill>
          <a:latin typeface="Corbel" pitchFamily="34" charset="0"/>
        </a:defRPr>
      </a:lvl8pPr>
      <a:lvl9pPr marL="1828800" algn="l" rtl="0" eaLnBrk="1" fontAlgn="base" hangingPunct="1">
        <a:spcBef>
          <a:spcPct val="0"/>
        </a:spcBef>
        <a:spcAft>
          <a:spcPct val="0"/>
        </a:spcAft>
        <a:defRPr sz="4500">
          <a:solidFill>
            <a:schemeClr val="bg1"/>
          </a:solidFill>
          <a:latin typeface="Corbel" pitchFamily="34" charset="0"/>
        </a:defRPr>
      </a:lvl9pPr>
      <a:extLst/>
    </p:titleStyle>
    <p:bodyStyle>
      <a:lvl1pPr marL="438150" indent="-319088" algn="l" rtl="0" eaLnBrk="1" fontAlgn="base" hangingPunct="1">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C32D2E"/>
        </a:buClr>
        <a:buFont typeface="Arial"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84AA33"/>
        </a:buClr>
        <a:buFont typeface="Arial"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964305"/>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maearlycollege.com/" TargetMode="External"/><Relationship Id="rId2" Type="http://schemas.openxmlformats.org/officeDocument/2006/relationships/hyperlink" Target="mailto:jgoins@ns4ed.com" TargetMode="Externa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hyperlink" Target="mailto:Rebekah.Barr@mass.gov"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Rebekah.Barr@mass.gov" TargetMode="External"/><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7302" y="1434247"/>
            <a:ext cx="9457396" cy="2691440"/>
          </a:xfrm>
        </p:spPr>
        <p:txBody>
          <a:bodyPr>
            <a:normAutofit fontScale="90000"/>
          </a:bodyPr>
          <a:lstStyle/>
          <a:p>
            <a:pPr algn="ctr"/>
            <a:r>
              <a:rPr lang="en-US" sz="6600" dirty="0">
                <a:solidFill>
                  <a:prstClr val="white"/>
                </a:solidFill>
              </a:rPr>
              <a:t> Applying for MA Early College Designation: Part A </a:t>
            </a:r>
            <a:endParaRPr lang="en-US" sz="7200" dirty="0"/>
          </a:p>
        </p:txBody>
      </p:sp>
      <p:pic>
        <p:nvPicPr>
          <p:cNvPr id="4" name="Picture 2" descr="Massachusetts Department of Elementary and Secondary Education logo"/>
          <p:cNvPicPr>
            <a:picLocks noChangeAspect="1" noChangeArrowheads="1"/>
          </p:cNvPicPr>
          <p:nvPr/>
        </p:nvPicPr>
        <p:blipFill>
          <a:blip r:embed="rId3" cstate="print"/>
          <a:srcRect/>
          <a:stretch>
            <a:fillRect/>
          </a:stretch>
        </p:blipFill>
        <p:spPr bwMode="auto">
          <a:xfrm>
            <a:off x="0" y="6029325"/>
            <a:ext cx="1912938" cy="933450"/>
          </a:xfrm>
          <a:prstGeom prst="rect">
            <a:avLst/>
          </a:prstGeom>
          <a:noFill/>
          <a:ln w="9525">
            <a:noFill/>
            <a:miter lim="800000"/>
            <a:headEnd/>
            <a:tailEnd/>
          </a:ln>
        </p:spPr>
      </p:pic>
      <p:sp>
        <p:nvSpPr>
          <p:cNvPr id="3" name="Rectangle 2">
            <a:extLst>
              <a:ext uri="{FF2B5EF4-FFF2-40B4-BE49-F238E27FC236}">
                <a16:creationId xmlns:a16="http://schemas.microsoft.com/office/drawing/2014/main" id="{D9F8DF44-6BAE-4653-9CAF-D0FFF57AA1F0}"/>
              </a:ext>
            </a:extLst>
          </p:cNvPr>
          <p:cNvSpPr/>
          <p:nvPr/>
        </p:nvSpPr>
        <p:spPr>
          <a:xfrm>
            <a:off x="9260958" y="6029325"/>
            <a:ext cx="2743200" cy="743615"/>
          </a:xfrm>
          <a:prstGeom prst="rect">
            <a:avLst/>
          </a:prstGeom>
          <a:solidFill>
            <a:srgbClr val="FFC6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close up of a sign&#10;&#10;Description automatically generated">
            <a:extLst>
              <a:ext uri="{FF2B5EF4-FFF2-40B4-BE49-F238E27FC236}">
                <a16:creationId xmlns:a16="http://schemas.microsoft.com/office/drawing/2014/main" id="{B2636251-2A2B-46E5-8B57-E5B394AAFA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34728" y="6220055"/>
            <a:ext cx="1590696" cy="552886"/>
          </a:xfrm>
          <a:prstGeom prst="rect">
            <a:avLst/>
          </a:prstGeom>
        </p:spPr>
      </p:pic>
      <p:sp>
        <p:nvSpPr>
          <p:cNvPr id="7" name="Subtitle 2">
            <a:extLst>
              <a:ext uri="{FF2B5EF4-FFF2-40B4-BE49-F238E27FC236}">
                <a16:creationId xmlns:a16="http://schemas.microsoft.com/office/drawing/2014/main" id="{29B8553A-14B9-4CF0-A2DE-CC70EDC9AEFC}"/>
              </a:ext>
            </a:extLst>
          </p:cNvPr>
          <p:cNvSpPr txBox="1">
            <a:spLocks/>
          </p:cNvSpPr>
          <p:nvPr/>
        </p:nvSpPr>
        <p:spPr bwMode="auto">
          <a:xfrm>
            <a:off x="1595528" y="5261466"/>
            <a:ext cx="8839200" cy="767859"/>
          </a:xfrm>
          <a:prstGeom prst="rect">
            <a:avLst/>
          </a:prstGeom>
          <a:noFill/>
          <a:ln w="9525">
            <a:noFill/>
            <a:miter lim="800000"/>
            <a:headEnd/>
            <a:tailEnd/>
          </a:ln>
        </p:spPr>
        <p:txBody>
          <a:bodyPr vert="horz" wrap="square" lIns="54864" tIns="91440" rIns="91440" bIns="45720" numCol="1" anchor="b" anchorCtr="0" compatLnSpc="1">
            <a:prstTxWarp prst="textNoShape">
              <a:avLst/>
            </a:prstTxWarp>
          </a:bodyPr>
          <a:lstStyle>
            <a:lvl1pPr marL="119062" indent="0" algn="l" rtl="0" eaLnBrk="1" fontAlgn="base" hangingPunct="1">
              <a:spcBef>
                <a:spcPct val="0"/>
              </a:spcBef>
              <a:spcAft>
                <a:spcPct val="0"/>
              </a:spcAft>
              <a:buClr>
                <a:schemeClr val="accent1"/>
              </a:buClr>
              <a:buSzPct val="80000"/>
              <a:buFont typeface="Wingdings 2" pitchFamily="18" charset="2"/>
              <a:buNone/>
              <a:defRPr lang="en-US" sz="1600" kern="1200" baseline="0" dirty="0" smtClean="0">
                <a:solidFill>
                  <a:schemeClr val="bg2"/>
                </a:solidFill>
                <a:latin typeface="+mj-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C32D2E"/>
              </a:buClr>
              <a:buFont typeface="Arial"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84AA33"/>
              </a:buClr>
              <a:buFont typeface="Arial"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964305"/>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algn="ctr"/>
            <a:r>
              <a:rPr lang="en-US" sz="1800" dirty="0"/>
              <a:t>For Applicants Interested in Applying for MA Early College Designation</a:t>
            </a:r>
          </a:p>
          <a:p>
            <a:pPr algn="ctr"/>
            <a:r>
              <a:rPr lang="en-US" sz="1800" dirty="0"/>
              <a:t>May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7538607-2F50-4816-AEE1-3242BCA309B6}"/>
              </a:ext>
            </a:extLst>
          </p:cNvPr>
          <p:cNvSpPr>
            <a:spLocks noGrp="1"/>
          </p:cNvSpPr>
          <p:nvPr>
            <p:ph idx="1"/>
          </p:nvPr>
        </p:nvSpPr>
        <p:spPr/>
        <p:txBody>
          <a:bodyPr/>
          <a:lstStyle/>
          <a:p>
            <a:r>
              <a:rPr lang="en-US" dirty="0"/>
              <a:t>Part A requires descriptions and narratives of planning and intentions </a:t>
            </a:r>
          </a:p>
          <a:p>
            <a:pPr lvl="1"/>
            <a:r>
              <a:rPr lang="en-US" i="1" dirty="0"/>
              <a:t>“Describe the program’s initial plan for outreach and prioritized recruitment of students who are traditionally underrepresented in higher education”</a:t>
            </a:r>
          </a:p>
          <a:p>
            <a:pPr lvl="1"/>
            <a:r>
              <a:rPr lang="en-US" i="1" dirty="0"/>
              <a:t>“Upload the program’s preliminary course scope and sequence and indicate how the college coursework meets MassCore…”</a:t>
            </a:r>
          </a:p>
          <a:p>
            <a:r>
              <a:rPr lang="en-US" dirty="0"/>
              <a:t>Part A applications should indicate a programs’ dedication to developing a program that meets the five Guiding Principles</a:t>
            </a:r>
          </a:p>
        </p:txBody>
      </p:sp>
      <p:sp>
        <p:nvSpPr>
          <p:cNvPr id="6" name="Title 5">
            <a:extLst>
              <a:ext uri="{FF2B5EF4-FFF2-40B4-BE49-F238E27FC236}">
                <a16:creationId xmlns:a16="http://schemas.microsoft.com/office/drawing/2014/main" id="{39D8C960-6178-436F-8B41-17750E278915}"/>
              </a:ext>
            </a:extLst>
          </p:cNvPr>
          <p:cNvSpPr>
            <a:spLocks noGrp="1"/>
          </p:cNvSpPr>
          <p:nvPr>
            <p:ph type="title"/>
          </p:nvPr>
        </p:nvSpPr>
        <p:spPr/>
        <p:txBody>
          <a:bodyPr/>
          <a:lstStyle/>
          <a:p>
            <a:r>
              <a:rPr lang="en-US" dirty="0"/>
              <a:t>Narrative Descriptions and Overview</a:t>
            </a:r>
          </a:p>
        </p:txBody>
      </p:sp>
    </p:spTree>
    <p:extLst>
      <p:ext uri="{BB962C8B-B14F-4D97-AF65-F5344CB8AC3E}">
        <p14:creationId xmlns:p14="http://schemas.microsoft.com/office/powerpoint/2010/main" val="786340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0" name="Shape 210"/>
          <p:cNvSpPr txBox="1">
            <a:spLocks noGrp="1"/>
          </p:cNvSpPr>
          <p:nvPr>
            <p:ph type="body" sz="quarter" idx="16"/>
          </p:nvPr>
        </p:nvSpPr>
        <p:spPr>
          <a:xfrm>
            <a:off x="203200" y="1593273"/>
            <a:ext cx="11176000" cy="457200"/>
          </a:xfrm>
        </p:spPr>
        <p:txBody>
          <a:bodyPr/>
          <a:lstStyle/>
          <a:p>
            <a:pPr indent="-318770"/>
            <a:r>
              <a:rPr lang="en-US" sz="3000" dirty="0">
                <a:solidFill>
                  <a:schemeClr val="tx1"/>
                </a:solidFill>
              </a:rPr>
              <a:t> </a:t>
            </a:r>
            <a:r>
              <a:rPr lang="en-US" sz="2500" dirty="0">
                <a:solidFill>
                  <a:schemeClr val="tx1"/>
                </a:solidFill>
              </a:rPr>
              <a:t>Part B: </a:t>
            </a:r>
          </a:p>
          <a:p>
            <a:pPr lvl="1"/>
            <a:r>
              <a:rPr lang="en-US" sz="2500" dirty="0"/>
              <a:t>“</a:t>
            </a:r>
            <a:r>
              <a:rPr lang="en-US" sz="2500" i="1" dirty="0"/>
              <a:t>Final</a:t>
            </a:r>
            <a:r>
              <a:rPr lang="en-US" sz="2500" dirty="0"/>
              <a:t> Designation Criteria” </a:t>
            </a:r>
          </a:p>
          <a:p>
            <a:pPr lvl="1"/>
            <a:r>
              <a:rPr lang="en-US" sz="2500" dirty="0"/>
              <a:t>Uploading evidence of materials</a:t>
            </a:r>
          </a:p>
          <a:p>
            <a:pPr lvl="1"/>
            <a:r>
              <a:rPr lang="en-US" sz="2500" dirty="0"/>
              <a:t>Technical assistance</a:t>
            </a:r>
          </a:p>
          <a:p>
            <a:pPr lvl="1"/>
            <a:r>
              <a:rPr lang="en-US" sz="2500" dirty="0"/>
              <a:t>Partnership Interviews held with department staff</a:t>
            </a:r>
          </a:p>
          <a:p>
            <a:r>
              <a:rPr lang="en-US" sz="2500" dirty="0">
                <a:solidFill>
                  <a:schemeClr val="tx1"/>
                </a:solidFill>
              </a:rPr>
              <a:t>Part B Timeline: </a:t>
            </a:r>
          </a:p>
          <a:p>
            <a:pPr lvl="1"/>
            <a:r>
              <a:rPr lang="en-US" sz="2500" dirty="0"/>
              <a:t>October 2021: Announcement of applicants moving onto Part B, application sent to applicants directly </a:t>
            </a:r>
          </a:p>
          <a:p>
            <a:pPr lvl="1"/>
            <a:r>
              <a:rPr lang="en-US" sz="2500" dirty="0"/>
              <a:t>December 2021: Part B Applications due</a:t>
            </a:r>
          </a:p>
          <a:p>
            <a:pPr lvl="1"/>
            <a:r>
              <a:rPr lang="en-US" sz="2500" dirty="0"/>
              <a:t>Winter 2021-2022: Interviews held </a:t>
            </a:r>
          </a:p>
          <a:p>
            <a:pPr lvl="1"/>
            <a:r>
              <a:rPr lang="en-US" sz="2500" dirty="0"/>
              <a:t>March 16, 2021: Recommendations for Designation made to ECJC</a:t>
            </a:r>
          </a:p>
          <a:p>
            <a:pPr>
              <a:spcAft>
                <a:spcPts val="1800"/>
              </a:spcAft>
            </a:pPr>
            <a:endParaRPr lang="en-US" sz="2000" b="0" dirty="0"/>
          </a:p>
        </p:txBody>
      </p:sp>
      <p:sp>
        <p:nvSpPr>
          <p:cNvPr id="2" name="Title 1">
            <a:extLst>
              <a:ext uri="{FF2B5EF4-FFF2-40B4-BE49-F238E27FC236}">
                <a16:creationId xmlns:a16="http://schemas.microsoft.com/office/drawing/2014/main" id="{92220BD9-8093-4E3A-8F73-AA883D785F1D}"/>
              </a:ext>
            </a:extLst>
          </p:cNvPr>
          <p:cNvSpPr>
            <a:spLocks noGrp="1"/>
          </p:cNvSpPr>
          <p:nvPr>
            <p:ph type="title"/>
          </p:nvPr>
        </p:nvSpPr>
        <p:spPr>
          <a:xfrm>
            <a:off x="406400" y="353291"/>
            <a:ext cx="10972800" cy="838200"/>
          </a:xfrm>
        </p:spPr>
        <p:txBody>
          <a:bodyPr/>
          <a:lstStyle/>
          <a:p>
            <a:r>
              <a:rPr lang="en-US" dirty="0"/>
              <a:t>Application Overview: Part B</a:t>
            </a:r>
          </a:p>
        </p:txBody>
      </p:sp>
    </p:spTree>
    <p:extLst>
      <p:ext uri="{BB962C8B-B14F-4D97-AF65-F5344CB8AC3E}">
        <p14:creationId xmlns:p14="http://schemas.microsoft.com/office/powerpoint/2010/main" val="1085249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4E617-1A7D-49BF-A15E-9DFFF034DC9C}"/>
              </a:ext>
            </a:extLst>
          </p:cNvPr>
          <p:cNvSpPr>
            <a:spLocks noGrp="1"/>
          </p:cNvSpPr>
          <p:nvPr>
            <p:ph type="title"/>
          </p:nvPr>
        </p:nvSpPr>
        <p:spPr/>
        <p:txBody>
          <a:bodyPr/>
          <a:lstStyle/>
          <a:p>
            <a:r>
              <a:rPr lang="en-US"/>
              <a:t>Overview of Guiding Principles</a:t>
            </a:r>
          </a:p>
        </p:txBody>
      </p:sp>
      <p:sp>
        <p:nvSpPr>
          <p:cNvPr id="3" name="TextBox 2">
            <a:extLst>
              <a:ext uri="{FF2B5EF4-FFF2-40B4-BE49-F238E27FC236}">
                <a16:creationId xmlns:a16="http://schemas.microsoft.com/office/drawing/2014/main" id="{E00DDFCC-C9C1-44AD-90D8-9F95B221E06B}"/>
              </a:ext>
            </a:extLst>
          </p:cNvPr>
          <p:cNvSpPr txBox="1"/>
          <p:nvPr/>
        </p:nvSpPr>
        <p:spPr>
          <a:xfrm>
            <a:off x="1905000" y="3090333"/>
            <a:ext cx="8297333" cy="646331"/>
          </a:xfrm>
          <a:prstGeom prst="rect">
            <a:avLst/>
          </a:prstGeom>
          <a:noFill/>
        </p:spPr>
        <p:txBody>
          <a:bodyPr wrap="square" rtlCol="0">
            <a:spAutoFit/>
          </a:bodyPr>
          <a:lstStyle/>
          <a:p>
            <a:endParaRPr lang="en-US" dirty="0"/>
          </a:p>
          <a:p>
            <a:endParaRPr lang="en-US" dirty="0"/>
          </a:p>
        </p:txBody>
      </p:sp>
      <p:pic>
        <p:nvPicPr>
          <p:cNvPr id="10" name="Picture 9">
            <a:extLst>
              <a:ext uri="{FF2B5EF4-FFF2-40B4-BE49-F238E27FC236}">
                <a16:creationId xmlns:a16="http://schemas.microsoft.com/office/drawing/2014/main" id="{DAAA4FDB-0B7E-4505-B2E7-3E4C93DF65AA}"/>
              </a:ext>
            </a:extLst>
          </p:cNvPr>
          <p:cNvPicPr>
            <a:picLocks noChangeAspect="1"/>
          </p:cNvPicPr>
          <p:nvPr/>
        </p:nvPicPr>
        <p:blipFill>
          <a:blip r:embed="rId3"/>
          <a:stretch>
            <a:fillRect/>
          </a:stretch>
        </p:blipFill>
        <p:spPr>
          <a:xfrm>
            <a:off x="1905000" y="2920065"/>
            <a:ext cx="8382000" cy="3819063"/>
          </a:xfrm>
          <a:prstGeom prst="rect">
            <a:avLst/>
          </a:prstGeom>
        </p:spPr>
      </p:pic>
    </p:spTree>
    <p:extLst>
      <p:ext uri="{BB962C8B-B14F-4D97-AF65-F5344CB8AC3E}">
        <p14:creationId xmlns:p14="http://schemas.microsoft.com/office/powerpoint/2010/main" val="1246612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067B45-A7A8-43BE-B52F-BA426779409E}"/>
              </a:ext>
            </a:extLst>
          </p:cNvPr>
          <p:cNvSpPr>
            <a:spLocks noGrp="1"/>
          </p:cNvSpPr>
          <p:nvPr>
            <p:ph idx="1"/>
          </p:nvPr>
        </p:nvSpPr>
        <p:spPr>
          <a:xfrm>
            <a:off x="406399" y="1529292"/>
            <a:ext cx="11660909" cy="5578090"/>
          </a:xfrm>
        </p:spPr>
        <p:txBody>
          <a:bodyPr/>
          <a:lstStyle/>
          <a:p>
            <a:pPr indent="-318770"/>
            <a:r>
              <a:rPr lang="en-US" dirty="0"/>
              <a:t>EC program should be open to all students. Students should not be excluded from participation based on prior or current GPAs, test scores, or placement scores. </a:t>
            </a:r>
            <a:r>
              <a:rPr lang="en-US" dirty="0">
                <a:effectLst/>
                <a:ea typeface="Arial" panose="020B0604020202020204" pitchFamily="34" charset="0"/>
              </a:rPr>
              <a:t>Whenever possible, students should not be excluded based on prior disciplinary records </a:t>
            </a:r>
            <a:endParaRPr lang="en-US" dirty="0"/>
          </a:p>
          <a:p>
            <a:pPr indent="-318770"/>
            <a:r>
              <a:rPr lang="en-US" dirty="0">
                <a:effectLst/>
                <a:ea typeface="Arial" panose="020B0604020202020204" pitchFamily="34" charset="0"/>
              </a:rPr>
              <a:t>Enrollments should not rely solely on teacher recommendations or other highly subjective processes</a:t>
            </a:r>
            <a:endParaRPr lang="en-US" dirty="0"/>
          </a:p>
          <a:p>
            <a:pPr indent="-318770"/>
            <a:r>
              <a:rPr lang="en-US" dirty="0"/>
              <a:t>Programs should conduct prioritized outreach, recruitment, and enrollment of populations underrepresented in higher education (vs. open enrollment to all with no intention)</a:t>
            </a:r>
          </a:p>
        </p:txBody>
      </p:sp>
      <p:sp>
        <p:nvSpPr>
          <p:cNvPr id="6" name="Title 5">
            <a:extLst>
              <a:ext uri="{FF2B5EF4-FFF2-40B4-BE49-F238E27FC236}">
                <a16:creationId xmlns:a16="http://schemas.microsoft.com/office/drawing/2014/main" id="{6B463ED3-36DE-4899-AFAF-9E21E88CEDA0}"/>
              </a:ext>
            </a:extLst>
          </p:cNvPr>
          <p:cNvSpPr>
            <a:spLocks noGrp="1"/>
          </p:cNvSpPr>
          <p:nvPr>
            <p:ph type="title"/>
          </p:nvPr>
        </p:nvSpPr>
        <p:spPr>
          <a:xfrm>
            <a:off x="508000" y="166255"/>
            <a:ext cx="11176000" cy="1205345"/>
          </a:xfrm>
        </p:spPr>
        <p:txBody>
          <a:bodyPr/>
          <a:lstStyle/>
          <a:p>
            <a:r>
              <a:rPr lang="en-US" dirty="0"/>
              <a:t>Some Highlights from Guiding Principle 1: </a:t>
            </a:r>
            <a:br>
              <a:rPr lang="en-US" dirty="0"/>
            </a:br>
            <a:r>
              <a:rPr lang="en-US" dirty="0"/>
              <a:t>Equitable Access</a:t>
            </a:r>
          </a:p>
        </p:txBody>
      </p:sp>
    </p:spTree>
    <p:extLst>
      <p:ext uri="{BB962C8B-B14F-4D97-AF65-F5344CB8AC3E}">
        <p14:creationId xmlns:p14="http://schemas.microsoft.com/office/powerpoint/2010/main" val="1564362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067B45-A7A8-43BE-B52F-BA426779409E}"/>
              </a:ext>
            </a:extLst>
          </p:cNvPr>
          <p:cNvSpPr>
            <a:spLocks noGrp="1"/>
          </p:cNvSpPr>
          <p:nvPr>
            <p:ph idx="1"/>
          </p:nvPr>
        </p:nvSpPr>
        <p:spPr>
          <a:xfrm>
            <a:off x="135467" y="1600201"/>
            <a:ext cx="11548533" cy="4625975"/>
          </a:xfrm>
        </p:spPr>
        <p:txBody>
          <a:bodyPr/>
          <a:lstStyle/>
          <a:p>
            <a:pPr marL="868680" lvl="1" indent="-457200">
              <a:buClr>
                <a:srgbClr val="FF0000"/>
              </a:buClr>
            </a:pPr>
            <a:r>
              <a:rPr lang="en-US" sz="3200" dirty="0"/>
              <a:t>The scope and sequence of the college coursework must allow students to meet MassCore and </a:t>
            </a:r>
            <a:r>
              <a:rPr lang="en-US" sz="3200" dirty="0" err="1"/>
              <a:t>MassTransfer</a:t>
            </a:r>
            <a:r>
              <a:rPr lang="en-US" sz="3200" dirty="0"/>
              <a:t> requirements and earn a minimum of 12 college credits</a:t>
            </a:r>
          </a:p>
          <a:p>
            <a:pPr marL="868680" lvl="1" indent="-457200">
              <a:buClr>
                <a:srgbClr val="FF0000"/>
              </a:buClr>
            </a:pPr>
            <a:r>
              <a:rPr lang="en-US" sz="3200" dirty="0"/>
              <a:t>Programs should design “on-ramps” and preparatory academic work for students to access multiple measures of college readiness for coursework</a:t>
            </a:r>
          </a:p>
          <a:p>
            <a:pPr marL="868680" lvl="1" indent="-457200">
              <a:buClr>
                <a:srgbClr val="FF0000"/>
              </a:buClr>
            </a:pPr>
            <a:r>
              <a:rPr lang="en-US" sz="3200" dirty="0"/>
              <a:t>All students must participate in MyCAP </a:t>
            </a:r>
          </a:p>
          <a:p>
            <a:pPr marL="868680" lvl="1" indent="-457200">
              <a:buClr>
                <a:srgbClr val="FF0000"/>
              </a:buClr>
            </a:pPr>
            <a:r>
              <a:rPr lang="en-US" sz="3200" dirty="0"/>
              <a:t>Program coursework and related activities and supports take place during the school day </a:t>
            </a:r>
          </a:p>
          <a:p>
            <a:pPr indent="-318770"/>
            <a:endParaRPr lang="en-US" dirty="0"/>
          </a:p>
        </p:txBody>
      </p:sp>
      <p:sp>
        <p:nvSpPr>
          <p:cNvPr id="4" name="Title 3">
            <a:extLst>
              <a:ext uri="{FF2B5EF4-FFF2-40B4-BE49-F238E27FC236}">
                <a16:creationId xmlns:a16="http://schemas.microsoft.com/office/drawing/2014/main" id="{C81DF540-BCAB-4FAC-B98B-517150FBD16A}"/>
              </a:ext>
            </a:extLst>
          </p:cNvPr>
          <p:cNvSpPr>
            <a:spLocks noGrp="1"/>
          </p:cNvSpPr>
          <p:nvPr>
            <p:ph type="title"/>
          </p:nvPr>
        </p:nvSpPr>
        <p:spPr>
          <a:xfrm>
            <a:off x="508000" y="252919"/>
            <a:ext cx="11176000" cy="1118681"/>
          </a:xfrm>
        </p:spPr>
        <p:txBody>
          <a:bodyPr/>
          <a:lstStyle/>
          <a:p>
            <a:r>
              <a:rPr lang="en-US" dirty="0"/>
              <a:t>Some Highlights from Guiding Principle 2 – Guided Academic Pathways</a:t>
            </a:r>
          </a:p>
        </p:txBody>
      </p:sp>
    </p:spTree>
    <p:extLst>
      <p:ext uri="{BB962C8B-B14F-4D97-AF65-F5344CB8AC3E}">
        <p14:creationId xmlns:p14="http://schemas.microsoft.com/office/powerpoint/2010/main" val="3088273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31D61A-88A5-4D96-88EC-E889C18DB112}"/>
              </a:ext>
            </a:extLst>
          </p:cNvPr>
          <p:cNvSpPr>
            <a:spLocks noGrp="1"/>
          </p:cNvSpPr>
          <p:nvPr>
            <p:ph idx="1"/>
          </p:nvPr>
        </p:nvSpPr>
        <p:spPr/>
        <p:txBody>
          <a:bodyPr/>
          <a:lstStyle/>
          <a:p>
            <a:r>
              <a:rPr lang="en-US" dirty="0"/>
              <a:t>Programs should identify potential challenges and corresponding supports for targeted EC students</a:t>
            </a:r>
          </a:p>
          <a:p>
            <a:r>
              <a:rPr lang="en-US" dirty="0"/>
              <a:t>Programs should plan both academic and non-academic supports: i.e. tutoring, counseling/advising, peer mentors,  </a:t>
            </a:r>
          </a:p>
          <a:p>
            <a:r>
              <a:rPr lang="en-US" dirty="0"/>
              <a:t>Programs should plan to integrate staff support from both institutions </a:t>
            </a:r>
          </a:p>
        </p:txBody>
      </p:sp>
      <p:sp>
        <p:nvSpPr>
          <p:cNvPr id="4" name="Title 3">
            <a:extLst>
              <a:ext uri="{FF2B5EF4-FFF2-40B4-BE49-F238E27FC236}">
                <a16:creationId xmlns:a16="http://schemas.microsoft.com/office/drawing/2014/main" id="{C81DF540-BCAB-4FAC-B98B-517150FBD16A}"/>
              </a:ext>
            </a:extLst>
          </p:cNvPr>
          <p:cNvSpPr>
            <a:spLocks noGrp="1"/>
          </p:cNvSpPr>
          <p:nvPr>
            <p:ph type="title"/>
          </p:nvPr>
        </p:nvSpPr>
        <p:spPr>
          <a:xfrm>
            <a:off x="508000" y="394855"/>
            <a:ext cx="11176000" cy="1260764"/>
          </a:xfrm>
        </p:spPr>
        <p:txBody>
          <a:bodyPr/>
          <a:lstStyle/>
          <a:p>
            <a:r>
              <a:rPr lang="en-US" dirty="0"/>
              <a:t>Some Highlights from Guiding Principle 3 – Enhanced Student Support</a:t>
            </a:r>
            <a:br>
              <a:rPr lang="en-US" dirty="0"/>
            </a:br>
            <a:endParaRPr lang="en-US" dirty="0"/>
          </a:p>
        </p:txBody>
      </p:sp>
    </p:spTree>
    <p:extLst>
      <p:ext uri="{BB962C8B-B14F-4D97-AF65-F5344CB8AC3E}">
        <p14:creationId xmlns:p14="http://schemas.microsoft.com/office/powerpoint/2010/main" val="3113007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FC898F-1611-4C4D-B0B5-B6BF8EEFD855}"/>
              </a:ext>
            </a:extLst>
          </p:cNvPr>
          <p:cNvSpPr>
            <a:spLocks noGrp="1"/>
          </p:cNvSpPr>
          <p:nvPr>
            <p:ph idx="1"/>
          </p:nvPr>
        </p:nvSpPr>
        <p:spPr/>
        <p:txBody>
          <a:bodyPr/>
          <a:lstStyle/>
          <a:p>
            <a:r>
              <a:rPr lang="en-US" dirty="0"/>
              <a:t>Programs should design a college and career counseling plan (utilizing MYCAP)  that includes early career development, career and postsecondary education exploration,  employability skills, and labor information in ways that assist Early College students in connecting college coursework and plans to a fulfilling career choice. </a:t>
            </a:r>
          </a:p>
          <a:p>
            <a:r>
              <a:rPr lang="en-US" dirty="0"/>
              <a:t>Programs should think strategically about what connections with possible area employer partners will benefit their Early College program</a:t>
            </a:r>
          </a:p>
        </p:txBody>
      </p:sp>
      <p:sp>
        <p:nvSpPr>
          <p:cNvPr id="6" name="Text Placeholder 5">
            <a:extLst>
              <a:ext uri="{FF2B5EF4-FFF2-40B4-BE49-F238E27FC236}">
                <a16:creationId xmlns:a16="http://schemas.microsoft.com/office/drawing/2014/main" id="{7E6BEE1B-F6BD-4BB4-BC4C-124EF605963A}"/>
              </a:ext>
            </a:extLst>
          </p:cNvPr>
          <p:cNvSpPr>
            <a:spLocks noGrp="1"/>
          </p:cNvSpPr>
          <p:nvPr>
            <p:ph type="body" sz="quarter" idx="13"/>
          </p:nvPr>
        </p:nvSpPr>
        <p:spPr/>
        <p:txBody>
          <a:bodyPr/>
          <a:lstStyle/>
          <a:p>
            <a:endParaRPr lang="en-US" dirty="0"/>
          </a:p>
        </p:txBody>
      </p:sp>
      <p:sp>
        <p:nvSpPr>
          <p:cNvPr id="4" name="Title 3">
            <a:extLst>
              <a:ext uri="{FF2B5EF4-FFF2-40B4-BE49-F238E27FC236}">
                <a16:creationId xmlns:a16="http://schemas.microsoft.com/office/drawing/2014/main" id="{C81DF540-BCAB-4FAC-B98B-517150FBD16A}"/>
              </a:ext>
            </a:extLst>
          </p:cNvPr>
          <p:cNvSpPr>
            <a:spLocks noGrp="1"/>
          </p:cNvSpPr>
          <p:nvPr>
            <p:ph type="title"/>
          </p:nvPr>
        </p:nvSpPr>
        <p:spPr/>
        <p:txBody>
          <a:bodyPr/>
          <a:lstStyle/>
          <a:p>
            <a:r>
              <a:rPr lang="en-US" dirty="0"/>
              <a:t>Guiding Principle 4 – Connections to Careers</a:t>
            </a:r>
          </a:p>
        </p:txBody>
      </p:sp>
    </p:spTree>
    <p:extLst>
      <p:ext uri="{BB962C8B-B14F-4D97-AF65-F5344CB8AC3E}">
        <p14:creationId xmlns:p14="http://schemas.microsoft.com/office/powerpoint/2010/main" val="3248870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1DF540-BCAB-4FAC-B98B-517150FBD16A}"/>
              </a:ext>
            </a:extLst>
          </p:cNvPr>
          <p:cNvSpPr>
            <a:spLocks noGrp="1"/>
          </p:cNvSpPr>
          <p:nvPr>
            <p:ph type="title"/>
          </p:nvPr>
        </p:nvSpPr>
        <p:spPr>
          <a:xfrm>
            <a:off x="304800" y="609600"/>
            <a:ext cx="10972800" cy="838200"/>
          </a:xfrm>
        </p:spPr>
        <p:txBody>
          <a:bodyPr/>
          <a:lstStyle/>
          <a:p>
            <a:r>
              <a:rPr lang="en-US" dirty="0"/>
              <a:t>Guiding Principle 5 – Effective Partnerships</a:t>
            </a:r>
            <a:br>
              <a:rPr lang="en-US" dirty="0"/>
            </a:br>
            <a:endParaRPr lang="en-US" dirty="0"/>
          </a:p>
        </p:txBody>
      </p:sp>
      <p:sp>
        <p:nvSpPr>
          <p:cNvPr id="3" name="Content Placeholder 2">
            <a:extLst>
              <a:ext uri="{FF2B5EF4-FFF2-40B4-BE49-F238E27FC236}">
                <a16:creationId xmlns:a16="http://schemas.microsoft.com/office/drawing/2014/main" id="{8E55A927-D427-4D30-9D79-14638F30B3CB}"/>
              </a:ext>
            </a:extLst>
          </p:cNvPr>
          <p:cNvSpPr txBox="1">
            <a:spLocks/>
          </p:cNvSpPr>
          <p:nvPr/>
        </p:nvSpPr>
        <p:spPr>
          <a:xfrm>
            <a:off x="508000" y="1600201"/>
            <a:ext cx="11176000" cy="4625975"/>
          </a:xfrm>
          <a:prstGeom prst="rect">
            <a:avLst/>
          </a:prstGeom>
        </p:spPr>
        <p:txBody>
          <a:bodyPr/>
          <a:lstStyle>
            <a:lvl1pPr marL="438150" indent="-319088" algn="l" rtl="0" eaLnBrk="1" fontAlgn="base" hangingPunct="1">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C32D2E"/>
              </a:buClr>
              <a:buFont typeface="Arial"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84AA33"/>
              </a:buClr>
              <a:buFont typeface="Arial"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964305"/>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a:t>Applicant partners should be fully integrated in the program work </a:t>
            </a:r>
          </a:p>
          <a:p>
            <a:r>
              <a:rPr lang="en-US" dirty="0"/>
              <a:t>Partners should identify key costs related to starting and sustaining the program</a:t>
            </a:r>
          </a:p>
          <a:p>
            <a:r>
              <a:rPr lang="en-US" dirty="0"/>
              <a:t>Partners should identify program leadership at  each partner institution, as well as any other major stakeholders</a:t>
            </a:r>
          </a:p>
          <a:p>
            <a:r>
              <a:rPr lang="en-US" dirty="0"/>
              <a:t>For each proposed pathway, partners should consider graduation requirements, course taking requirements, pathways to any relevant credentials, and transferability</a:t>
            </a:r>
          </a:p>
        </p:txBody>
      </p:sp>
    </p:spTree>
    <p:extLst>
      <p:ext uri="{BB962C8B-B14F-4D97-AF65-F5344CB8AC3E}">
        <p14:creationId xmlns:p14="http://schemas.microsoft.com/office/powerpoint/2010/main" val="2269698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2C92A09-1ABA-4A87-BF6B-73A4853AA853}"/>
              </a:ext>
            </a:extLst>
          </p:cNvPr>
          <p:cNvSpPr>
            <a:spLocks noGrp="1"/>
          </p:cNvSpPr>
          <p:nvPr>
            <p:ph sz="half" idx="4294967295"/>
          </p:nvPr>
        </p:nvSpPr>
        <p:spPr>
          <a:xfrm>
            <a:off x="6705600" y="1744663"/>
            <a:ext cx="5486400" cy="4624387"/>
          </a:xfrm>
          <a:ln>
            <a:solidFill>
              <a:schemeClr val="tx1"/>
            </a:solidFill>
          </a:ln>
        </p:spPr>
        <p:txBody>
          <a:bodyPr/>
          <a:lstStyle/>
          <a:p>
            <a:pPr indent="-318770"/>
            <a:r>
              <a:rPr lang="en-US" dirty="0">
                <a:ea typeface="+mn-lt"/>
                <a:cs typeface="+mn-lt"/>
              </a:rPr>
              <a:t>Joseph Goins </a:t>
            </a:r>
          </a:p>
          <a:p>
            <a:pPr lvl="1">
              <a:buClr>
                <a:srgbClr val="F37121"/>
              </a:buClr>
              <a:buFont typeface="Wingdings" pitchFamily="18" charset="2"/>
              <a:buChar char=""/>
            </a:pPr>
            <a:r>
              <a:rPr lang="en-US" sz="3200" dirty="0">
                <a:hlinkClick r:id="rId2"/>
              </a:rPr>
              <a:t>jgoins@ns4ed.com</a:t>
            </a:r>
            <a:r>
              <a:rPr lang="en-US" sz="3200" dirty="0"/>
              <a:t> </a:t>
            </a:r>
            <a:endParaRPr lang="en-US" sz="3200" dirty="0">
              <a:ea typeface="+mn-lt"/>
              <a:cs typeface="+mn-lt"/>
            </a:endParaRPr>
          </a:p>
          <a:p>
            <a:pPr marL="457200" lvl="1" indent="0">
              <a:buClr>
                <a:srgbClr val="F37121"/>
              </a:buClr>
              <a:buNone/>
            </a:pPr>
            <a:endParaRPr lang="en-US" sz="3200" dirty="0">
              <a:ea typeface="+mn-lt"/>
              <a:cs typeface="+mn-lt"/>
            </a:endParaRPr>
          </a:p>
          <a:p>
            <a:pPr indent="-318770"/>
            <a:r>
              <a:rPr lang="en-US" dirty="0">
                <a:hlinkClick r:id="rId3"/>
              </a:rPr>
              <a:t>www.MAEarlyCollege.com</a:t>
            </a:r>
            <a:r>
              <a:rPr lang="en-US" dirty="0"/>
              <a:t>  </a:t>
            </a:r>
          </a:p>
          <a:p>
            <a:pPr lvl="1"/>
            <a:r>
              <a:rPr lang="en-US" dirty="0"/>
              <a:t>Password: MAECP</a:t>
            </a:r>
            <a:endParaRPr lang="en-US" dirty="0">
              <a:ea typeface="+mn-lt"/>
              <a:cs typeface="+mn-lt"/>
            </a:endParaRPr>
          </a:p>
          <a:p>
            <a:endParaRPr lang="en-US" dirty="0"/>
          </a:p>
        </p:txBody>
      </p:sp>
      <p:sp>
        <p:nvSpPr>
          <p:cNvPr id="7" name="Content Placeholder 6">
            <a:extLst>
              <a:ext uri="{FF2B5EF4-FFF2-40B4-BE49-F238E27FC236}">
                <a16:creationId xmlns:a16="http://schemas.microsoft.com/office/drawing/2014/main" id="{000685F1-C697-4C62-B765-A78F025DFCA7}"/>
              </a:ext>
            </a:extLst>
          </p:cNvPr>
          <p:cNvSpPr>
            <a:spLocks noGrp="1"/>
          </p:cNvSpPr>
          <p:nvPr>
            <p:ph sz="half" idx="4294967295"/>
          </p:nvPr>
        </p:nvSpPr>
        <p:spPr>
          <a:xfrm>
            <a:off x="0" y="1744663"/>
            <a:ext cx="5588000" cy="4624387"/>
          </a:xfrm>
          <a:ln>
            <a:solidFill>
              <a:schemeClr val="tx1"/>
            </a:solidFill>
          </a:ln>
        </p:spPr>
        <p:txBody>
          <a:bodyPr/>
          <a:lstStyle/>
          <a:p>
            <a:pPr lvl="1"/>
            <a:r>
              <a:rPr lang="en-US" sz="3600" dirty="0"/>
              <a:t>Office hours </a:t>
            </a:r>
          </a:p>
          <a:p>
            <a:pPr lvl="1">
              <a:buFont typeface="Wingdings" panose="05000000000000000000" pitchFamily="2" charset="2"/>
              <a:buChar char="§"/>
            </a:pPr>
            <a:r>
              <a:rPr lang="en-US" sz="3600" dirty="0"/>
              <a:t>Access to resource site </a:t>
            </a:r>
          </a:p>
          <a:p>
            <a:pPr lvl="1">
              <a:buFont typeface="Wingdings" panose="05000000000000000000" pitchFamily="2" charset="2"/>
              <a:buChar char="§"/>
            </a:pPr>
            <a:r>
              <a:rPr lang="en-US" sz="3600" dirty="0"/>
              <a:t>Webinars </a:t>
            </a:r>
          </a:p>
          <a:p>
            <a:pPr lvl="1">
              <a:buFont typeface="Wingdings" panose="05000000000000000000" pitchFamily="2" charset="2"/>
              <a:buChar char="§"/>
            </a:pPr>
            <a:r>
              <a:rPr lang="en-US" sz="3600" dirty="0"/>
              <a:t>Community of practice/online forums</a:t>
            </a:r>
          </a:p>
          <a:p>
            <a:pPr marL="457200" lvl="1" indent="0">
              <a:buNone/>
            </a:pPr>
            <a:endParaRPr lang="en-US" sz="4400" dirty="0"/>
          </a:p>
          <a:p>
            <a:endParaRPr lang="en-US" dirty="0"/>
          </a:p>
          <a:p>
            <a:endParaRPr lang="en-US" dirty="0"/>
          </a:p>
        </p:txBody>
      </p:sp>
      <p:sp>
        <p:nvSpPr>
          <p:cNvPr id="8" name="Title 3">
            <a:extLst>
              <a:ext uri="{FF2B5EF4-FFF2-40B4-BE49-F238E27FC236}">
                <a16:creationId xmlns:a16="http://schemas.microsoft.com/office/drawing/2014/main" id="{B8C04082-9EC9-45F7-AA2F-449D7492F2D6}"/>
              </a:ext>
            </a:extLst>
          </p:cNvPr>
          <p:cNvSpPr txBox="1">
            <a:spLocks/>
          </p:cNvSpPr>
          <p:nvPr/>
        </p:nvSpPr>
        <p:spPr>
          <a:xfrm>
            <a:off x="508000" y="533400"/>
            <a:ext cx="11176000" cy="838200"/>
          </a:xfrm>
          <a:prstGeom prst="rect">
            <a:avLst/>
          </a:prstGeom>
        </p:spPr>
        <p:txBody>
          <a:bodyPr/>
          <a:lstStyle>
            <a:lvl1pPr algn="l" rtl="0" eaLnBrk="1" fontAlgn="base" hangingPunct="1">
              <a:spcBef>
                <a:spcPct val="0"/>
              </a:spcBef>
              <a:spcAft>
                <a:spcPct val="0"/>
              </a:spcAft>
              <a:defRPr sz="4500" kern="1200">
                <a:solidFill>
                  <a:schemeClr val="bg1"/>
                </a:solidFill>
                <a:latin typeface="+mj-lt"/>
                <a:ea typeface="+mj-ea"/>
                <a:cs typeface="+mj-cs"/>
              </a:defRPr>
            </a:lvl1pPr>
            <a:lvl2pPr algn="l" rtl="0" eaLnBrk="1" fontAlgn="base" hangingPunct="1">
              <a:spcBef>
                <a:spcPct val="0"/>
              </a:spcBef>
              <a:spcAft>
                <a:spcPct val="0"/>
              </a:spcAft>
              <a:defRPr sz="4500">
                <a:solidFill>
                  <a:schemeClr val="bg1"/>
                </a:solidFill>
                <a:latin typeface="Corbel" pitchFamily="34" charset="0"/>
              </a:defRPr>
            </a:lvl2pPr>
            <a:lvl3pPr algn="l" rtl="0" eaLnBrk="1" fontAlgn="base" hangingPunct="1">
              <a:spcBef>
                <a:spcPct val="0"/>
              </a:spcBef>
              <a:spcAft>
                <a:spcPct val="0"/>
              </a:spcAft>
              <a:defRPr sz="4500">
                <a:solidFill>
                  <a:schemeClr val="bg1"/>
                </a:solidFill>
                <a:latin typeface="Corbel" pitchFamily="34" charset="0"/>
              </a:defRPr>
            </a:lvl3pPr>
            <a:lvl4pPr algn="l" rtl="0" eaLnBrk="1" fontAlgn="base" hangingPunct="1">
              <a:spcBef>
                <a:spcPct val="0"/>
              </a:spcBef>
              <a:spcAft>
                <a:spcPct val="0"/>
              </a:spcAft>
              <a:defRPr sz="4500">
                <a:solidFill>
                  <a:schemeClr val="bg1"/>
                </a:solidFill>
                <a:latin typeface="Corbel" pitchFamily="34" charset="0"/>
              </a:defRPr>
            </a:lvl4pPr>
            <a:lvl5pPr algn="l" rtl="0" eaLnBrk="1" fontAlgn="base" hangingPunct="1">
              <a:spcBef>
                <a:spcPct val="0"/>
              </a:spcBef>
              <a:spcAft>
                <a:spcPct val="0"/>
              </a:spcAft>
              <a:defRPr sz="4500">
                <a:solidFill>
                  <a:schemeClr val="bg1"/>
                </a:solidFill>
                <a:latin typeface="Corbel" pitchFamily="34" charset="0"/>
              </a:defRPr>
            </a:lvl5pPr>
            <a:lvl6pPr marL="457200" algn="l" rtl="0" eaLnBrk="1" fontAlgn="base" hangingPunct="1">
              <a:spcBef>
                <a:spcPct val="0"/>
              </a:spcBef>
              <a:spcAft>
                <a:spcPct val="0"/>
              </a:spcAft>
              <a:defRPr sz="4500">
                <a:solidFill>
                  <a:schemeClr val="bg1"/>
                </a:solidFill>
                <a:latin typeface="Corbel" pitchFamily="34" charset="0"/>
              </a:defRPr>
            </a:lvl6pPr>
            <a:lvl7pPr marL="914400" algn="l" rtl="0" eaLnBrk="1" fontAlgn="base" hangingPunct="1">
              <a:spcBef>
                <a:spcPct val="0"/>
              </a:spcBef>
              <a:spcAft>
                <a:spcPct val="0"/>
              </a:spcAft>
              <a:defRPr sz="4500">
                <a:solidFill>
                  <a:schemeClr val="bg1"/>
                </a:solidFill>
                <a:latin typeface="Corbel" pitchFamily="34" charset="0"/>
              </a:defRPr>
            </a:lvl7pPr>
            <a:lvl8pPr marL="1371600" algn="l" rtl="0" eaLnBrk="1" fontAlgn="base" hangingPunct="1">
              <a:spcBef>
                <a:spcPct val="0"/>
              </a:spcBef>
              <a:spcAft>
                <a:spcPct val="0"/>
              </a:spcAft>
              <a:defRPr sz="4500">
                <a:solidFill>
                  <a:schemeClr val="bg1"/>
                </a:solidFill>
                <a:latin typeface="Corbel" pitchFamily="34" charset="0"/>
              </a:defRPr>
            </a:lvl8pPr>
            <a:lvl9pPr marL="1828800" algn="l" rtl="0" eaLnBrk="1" fontAlgn="base" hangingPunct="1">
              <a:spcBef>
                <a:spcPct val="0"/>
              </a:spcBef>
              <a:spcAft>
                <a:spcPct val="0"/>
              </a:spcAft>
              <a:defRPr sz="4500">
                <a:solidFill>
                  <a:schemeClr val="bg1"/>
                </a:solidFill>
                <a:latin typeface="Corbel" pitchFamily="34" charset="0"/>
              </a:defRPr>
            </a:lvl9pPr>
            <a:extLst/>
          </a:lstStyle>
          <a:p>
            <a:r>
              <a:rPr lang="en-US" dirty="0"/>
              <a:t>Technical Assistance – NS4Ed</a:t>
            </a:r>
          </a:p>
        </p:txBody>
      </p:sp>
    </p:spTree>
    <p:extLst>
      <p:ext uri="{BB962C8B-B14F-4D97-AF65-F5344CB8AC3E}">
        <p14:creationId xmlns:p14="http://schemas.microsoft.com/office/powerpoint/2010/main" val="674280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ontent Placeholder 17">
            <a:extLst>
              <a:ext uri="{FF2B5EF4-FFF2-40B4-BE49-F238E27FC236}">
                <a16:creationId xmlns:a16="http://schemas.microsoft.com/office/drawing/2014/main" id="{C5C0A23D-6524-409F-9873-2DD14109B9A6}"/>
              </a:ext>
            </a:extLst>
          </p:cNvPr>
          <p:cNvSpPr>
            <a:spLocks noGrp="1"/>
          </p:cNvSpPr>
          <p:nvPr>
            <p:ph sz="half" idx="2"/>
          </p:nvPr>
        </p:nvSpPr>
        <p:spPr/>
        <p:txBody>
          <a:bodyPr/>
          <a:lstStyle/>
          <a:p>
            <a:endParaRPr lang="en-US" sz="3200" dirty="0">
              <a:solidFill>
                <a:srgbClr val="7030A0"/>
              </a:solidFill>
              <a:hlinkClick r:id="" action="ppaction://noaction">
                <a:extLst>
                  <a:ext uri="{A12FA001-AC4F-418D-AE19-62706E023703}">
                    <ahyp:hlinkClr xmlns:ahyp="http://schemas.microsoft.com/office/drawing/2018/hyperlinkcolor" val="tx"/>
                  </a:ext>
                </a:extLst>
              </a:hlinkClick>
            </a:endParaRPr>
          </a:p>
          <a:p>
            <a:r>
              <a:rPr lang="en-US" sz="3200" dirty="0">
                <a:solidFill>
                  <a:srgbClr val="7030A0"/>
                </a:solidFill>
                <a:hlinkClick r:id="" action="ppaction://noaction">
                  <a:extLst>
                    <a:ext uri="{A12FA001-AC4F-418D-AE19-62706E023703}">
                      <ahyp:hlinkClr xmlns:ahyp="http://schemas.microsoft.com/office/drawing/2018/hyperlinkcolor" val="tx"/>
                    </a:ext>
                  </a:extLst>
                </a:hlinkClick>
              </a:rPr>
              <a:t>http://www.doe.mass.edu/ccte/ccr/hqccp/ </a:t>
            </a:r>
          </a:p>
          <a:p>
            <a:pPr marL="119062" indent="0">
              <a:buNone/>
            </a:pPr>
            <a:endParaRPr lang="en-US" dirty="0">
              <a:solidFill>
                <a:srgbClr val="7030A0"/>
              </a:solidFill>
              <a:hlinkClick r:id="" action="ppaction://noaction">
                <a:extLst>
                  <a:ext uri="{A12FA001-AC4F-418D-AE19-62706E023703}">
                    <ahyp:hlinkClr xmlns:ahyp="http://schemas.microsoft.com/office/drawing/2018/hyperlinkcolor" val="tx"/>
                  </a:ext>
                </a:extLst>
              </a:hlinkClick>
            </a:endParaRPr>
          </a:p>
          <a:p>
            <a:pPr marL="119062" indent="0">
              <a:buNone/>
            </a:pPr>
            <a:endParaRPr lang="en-US" sz="3200" dirty="0">
              <a:solidFill>
                <a:srgbClr val="7030A0"/>
              </a:solidFill>
              <a:hlinkClick r:id="" action="ppaction://noaction">
                <a:extLst>
                  <a:ext uri="{A12FA001-AC4F-418D-AE19-62706E023703}">
                    <ahyp:hlinkClr xmlns:ahyp="http://schemas.microsoft.com/office/drawing/2018/hyperlinkcolor" val="tx"/>
                  </a:ext>
                </a:extLst>
              </a:hlinkClick>
            </a:endParaRPr>
          </a:p>
          <a:p>
            <a:r>
              <a:rPr lang="en-US" sz="3200" dirty="0">
                <a:solidFill>
                  <a:srgbClr val="7030A0"/>
                </a:solidFill>
                <a:hlinkClick r:id="" action="ppaction://noaction">
                  <a:extLst>
                    <a:ext uri="{A12FA001-AC4F-418D-AE19-62706E023703}">
                      <ahyp:hlinkClr xmlns:ahyp="http://schemas.microsoft.com/office/drawing/2018/hyperlinkcolor" val="tx"/>
                    </a:ext>
                  </a:extLst>
                </a:hlinkClick>
              </a:rPr>
              <a:t>https://www.mass.edu/strategic/earlycollege.asp</a:t>
            </a:r>
            <a:endParaRPr lang="en-US" sz="3200" dirty="0"/>
          </a:p>
          <a:p>
            <a:endParaRPr lang="en-US" dirty="0"/>
          </a:p>
        </p:txBody>
      </p:sp>
      <p:sp>
        <p:nvSpPr>
          <p:cNvPr id="19" name="Text Placeholder 18">
            <a:extLst>
              <a:ext uri="{FF2B5EF4-FFF2-40B4-BE49-F238E27FC236}">
                <a16:creationId xmlns:a16="http://schemas.microsoft.com/office/drawing/2014/main" id="{AD890670-F1D4-486F-8801-F25A9025462A}"/>
              </a:ext>
            </a:extLst>
          </p:cNvPr>
          <p:cNvSpPr>
            <a:spLocks noGrp="1"/>
          </p:cNvSpPr>
          <p:nvPr>
            <p:ph type="body" sz="quarter" idx="16"/>
          </p:nvPr>
        </p:nvSpPr>
        <p:spPr/>
        <p:txBody>
          <a:bodyPr/>
          <a:lstStyle/>
          <a:p>
            <a:endParaRPr lang="en-US"/>
          </a:p>
        </p:txBody>
      </p:sp>
      <p:sp>
        <p:nvSpPr>
          <p:cNvPr id="4" name="Title 3">
            <a:extLst>
              <a:ext uri="{FF2B5EF4-FFF2-40B4-BE49-F238E27FC236}">
                <a16:creationId xmlns:a16="http://schemas.microsoft.com/office/drawing/2014/main" id="{25213FB1-2012-4A6B-9852-005B44897220}"/>
              </a:ext>
            </a:extLst>
          </p:cNvPr>
          <p:cNvSpPr>
            <a:spLocks noGrp="1"/>
          </p:cNvSpPr>
          <p:nvPr>
            <p:ph type="title"/>
          </p:nvPr>
        </p:nvSpPr>
        <p:spPr/>
        <p:txBody>
          <a:bodyPr/>
          <a:lstStyle/>
          <a:p>
            <a:r>
              <a:rPr lang="en-US" dirty="0"/>
              <a:t>Early College Team</a:t>
            </a:r>
          </a:p>
        </p:txBody>
      </p:sp>
      <p:sp>
        <p:nvSpPr>
          <p:cNvPr id="7" name="TextBox 6">
            <a:extLst>
              <a:ext uri="{FF2B5EF4-FFF2-40B4-BE49-F238E27FC236}">
                <a16:creationId xmlns:a16="http://schemas.microsoft.com/office/drawing/2014/main" id="{5BB29A4B-94EF-42A4-8CCD-324655B0E02F}"/>
              </a:ext>
            </a:extLst>
          </p:cNvPr>
          <p:cNvSpPr txBox="1"/>
          <p:nvPr/>
        </p:nvSpPr>
        <p:spPr>
          <a:xfrm>
            <a:off x="401973" y="1659091"/>
            <a:ext cx="491206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142F7E"/>
                </a:solidFill>
                <a:effectLst/>
                <a:uLnTx/>
                <a:uFillTx/>
                <a:latin typeface="Aileron Bold" panose="00000800000000000000"/>
                <a:ea typeface="+mn-ea"/>
                <a:cs typeface="+mn-cs"/>
              </a:rPr>
              <a:t>Dr. Kristin Hunt</a:t>
            </a:r>
          </a:p>
        </p:txBody>
      </p:sp>
      <p:sp>
        <p:nvSpPr>
          <p:cNvPr id="8" name="TextBox 7">
            <a:extLst>
              <a:ext uri="{FF2B5EF4-FFF2-40B4-BE49-F238E27FC236}">
                <a16:creationId xmlns:a16="http://schemas.microsoft.com/office/drawing/2014/main" id="{FB478633-0EFB-4F82-98EA-0D090248770A}"/>
              </a:ext>
            </a:extLst>
          </p:cNvPr>
          <p:cNvSpPr txBox="1"/>
          <p:nvPr/>
        </p:nvSpPr>
        <p:spPr>
          <a:xfrm>
            <a:off x="401974" y="2146952"/>
            <a:ext cx="50939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Statewide Director of Early College programs</a:t>
            </a:r>
          </a:p>
        </p:txBody>
      </p:sp>
      <p:sp>
        <p:nvSpPr>
          <p:cNvPr id="9" name="TextBox 8">
            <a:extLst>
              <a:ext uri="{FF2B5EF4-FFF2-40B4-BE49-F238E27FC236}">
                <a16:creationId xmlns:a16="http://schemas.microsoft.com/office/drawing/2014/main" id="{8CCA9E6C-8891-4ED0-B30B-7B928DE7D9C0}"/>
              </a:ext>
            </a:extLst>
          </p:cNvPr>
          <p:cNvSpPr txBox="1"/>
          <p:nvPr/>
        </p:nvSpPr>
        <p:spPr>
          <a:xfrm>
            <a:off x="401974" y="2859551"/>
            <a:ext cx="491206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rgbClr val="142F7E"/>
                </a:solidFill>
                <a:latin typeface="Aileron Bold" panose="00000800000000000000"/>
              </a:rPr>
              <a:t>Rebekah Barr</a:t>
            </a:r>
            <a:endParaRPr kumimoji="0" lang="en-US" sz="3600" b="1" i="0" u="none" strike="noStrike" kern="1200" cap="none" spc="0" normalizeH="0" baseline="0" noProof="0" dirty="0">
              <a:ln>
                <a:noFill/>
              </a:ln>
              <a:solidFill>
                <a:srgbClr val="142F7E"/>
              </a:solidFill>
              <a:effectLst/>
              <a:uLnTx/>
              <a:uFillTx/>
              <a:latin typeface="Aileron Bold" panose="00000800000000000000"/>
              <a:ea typeface="+mn-ea"/>
              <a:cs typeface="+mn-cs"/>
            </a:endParaRPr>
          </a:p>
        </p:txBody>
      </p:sp>
      <p:sp>
        <p:nvSpPr>
          <p:cNvPr id="10" name="TextBox 9">
            <a:extLst>
              <a:ext uri="{FF2B5EF4-FFF2-40B4-BE49-F238E27FC236}">
                <a16:creationId xmlns:a16="http://schemas.microsoft.com/office/drawing/2014/main" id="{CFCAC8AF-40BD-4991-A114-051DD94B26D2}"/>
              </a:ext>
            </a:extLst>
          </p:cNvPr>
          <p:cNvSpPr txBox="1"/>
          <p:nvPr/>
        </p:nvSpPr>
        <p:spPr>
          <a:xfrm>
            <a:off x="401973" y="4062964"/>
            <a:ext cx="491206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142F7E"/>
                </a:solidFill>
                <a:effectLst/>
                <a:uLnTx/>
                <a:uFillTx/>
                <a:latin typeface="Aileron Bold" panose="00000800000000000000"/>
                <a:ea typeface="+mn-ea"/>
                <a:cs typeface="+mn-cs"/>
              </a:rPr>
              <a:t>Yaw Asante-Bio</a:t>
            </a:r>
          </a:p>
        </p:txBody>
      </p:sp>
      <p:sp>
        <p:nvSpPr>
          <p:cNvPr id="11" name="TextBox 10">
            <a:extLst>
              <a:ext uri="{FF2B5EF4-FFF2-40B4-BE49-F238E27FC236}">
                <a16:creationId xmlns:a16="http://schemas.microsoft.com/office/drawing/2014/main" id="{6E742268-BF01-46D2-B2A0-AB9BF46871E5}"/>
              </a:ext>
            </a:extLst>
          </p:cNvPr>
          <p:cNvSpPr txBox="1"/>
          <p:nvPr/>
        </p:nvSpPr>
        <p:spPr>
          <a:xfrm>
            <a:off x="401973" y="5140266"/>
            <a:ext cx="491206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rgbClr val="142F7E"/>
                </a:solidFill>
                <a:latin typeface="Aileron Bold" panose="00000800000000000000"/>
              </a:rPr>
              <a:t>Pierre Lucien</a:t>
            </a:r>
            <a:endParaRPr kumimoji="0" lang="en-US" sz="3600" b="1" i="0" u="none" strike="noStrike" kern="1200" cap="none" spc="0" normalizeH="0" baseline="0" noProof="0" dirty="0">
              <a:ln>
                <a:noFill/>
              </a:ln>
              <a:solidFill>
                <a:srgbClr val="142F7E"/>
              </a:solidFill>
              <a:effectLst/>
              <a:uLnTx/>
              <a:uFillTx/>
              <a:latin typeface="Aileron Bold" panose="00000800000000000000"/>
              <a:ea typeface="+mn-ea"/>
              <a:cs typeface="+mn-cs"/>
            </a:endParaRPr>
          </a:p>
        </p:txBody>
      </p:sp>
      <p:sp>
        <p:nvSpPr>
          <p:cNvPr id="12" name="TextBox 11">
            <a:extLst>
              <a:ext uri="{FF2B5EF4-FFF2-40B4-BE49-F238E27FC236}">
                <a16:creationId xmlns:a16="http://schemas.microsoft.com/office/drawing/2014/main" id="{BFD2B947-133F-4EC9-BA42-17141F2D8985}"/>
              </a:ext>
            </a:extLst>
          </p:cNvPr>
          <p:cNvSpPr txBox="1"/>
          <p:nvPr/>
        </p:nvSpPr>
        <p:spPr>
          <a:xfrm>
            <a:off x="401974" y="3304758"/>
            <a:ext cx="50939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prstClr val="black"/>
                </a:solidFill>
                <a:latin typeface="Calibri" panose="020F0502020204030204"/>
              </a:rPr>
              <a:t>Early College Program Specialist</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190058D-0B49-40E0-959C-A59E938A32D3}"/>
              </a:ext>
            </a:extLst>
          </p:cNvPr>
          <p:cNvSpPr txBox="1"/>
          <p:nvPr/>
        </p:nvSpPr>
        <p:spPr>
          <a:xfrm>
            <a:off x="401973" y="4571708"/>
            <a:ext cx="50939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LEE Fellow</a:t>
            </a:r>
          </a:p>
        </p:txBody>
      </p:sp>
      <p:sp>
        <p:nvSpPr>
          <p:cNvPr id="14" name="TextBox 13">
            <a:extLst>
              <a:ext uri="{FF2B5EF4-FFF2-40B4-BE49-F238E27FC236}">
                <a16:creationId xmlns:a16="http://schemas.microsoft.com/office/drawing/2014/main" id="{8AC75FA0-339E-40D8-B704-9353BC363AEB}"/>
              </a:ext>
            </a:extLst>
          </p:cNvPr>
          <p:cNvSpPr txBox="1"/>
          <p:nvPr/>
        </p:nvSpPr>
        <p:spPr>
          <a:xfrm>
            <a:off x="459721" y="5629505"/>
            <a:ext cx="50939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SDP Fellow </a:t>
            </a:r>
          </a:p>
        </p:txBody>
      </p:sp>
      <p:sp>
        <p:nvSpPr>
          <p:cNvPr id="15" name="TextBox 14">
            <a:extLst>
              <a:ext uri="{FF2B5EF4-FFF2-40B4-BE49-F238E27FC236}">
                <a16:creationId xmlns:a16="http://schemas.microsoft.com/office/drawing/2014/main" id="{39437FD6-9ECC-405C-871E-359B7B391A78}"/>
              </a:ext>
            </a:extLst>
          </p:cNvPr>
          <p:cNvSpPr txBox="1"/>
          <p:nvPr/>
        </p:nvSpPr>
        <p:spPr>
          <a:xfrm>
            <a:off x="401974" y="3600621"/>
            <a:ext cx="50939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Rebekah.Barr@mass.gov</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6" name="TextBox 15">
            <a:extLst>
              <a:ext uri="{FF2B5EF4-FFF2-40B4-BE49-F238E27FC236}">
                <a16:creationId xmlns:a16="http://schemas.microsoft.com/office/drawing/2014/main" id="{7A5A2BC3-25BE-4DB0-9B59-86CA7A095842}"/>
              </a:ext>
            </a:extLst>
          </p:cNvPr>
          <p:cNvSpPr txBox="1"/>
          <p:nvPr/>
        </p:nvSpPr>
        <p:spPr>
          <a:xfrm>
            <a:off x="401973" y="2425154"/>
            <a:ext cx="50939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hlinkClick r:id="rId2"/>
              </a:rPr>
              <a:t>Kristin.E.Hunt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@mass.gov</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47616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22BD9CC5-CF44-4517-A5EE-1ECBA78526B0}"/>
              </a:ext>
            </a:extLst>
          </p:cNvPr>
          <p:cNvGraphicFramePr/>
          <p:nvPr>
            <p:extLst>
              <p:ext uri="{D42A27DB-BD31-4B8C-83A1-F6EECF244321}">
                <p14:modId xmlns:p14="http://schemas.microsoft.com/office/powerpoint/2010/main" val="633784326"/>
              </p:ext>
            </p:extLst>
          </p:nvPr>
        </p:nvGraphicFramePr>
        <p:xfrm>
          <a:off x="406400" y="1676321"/>
          <a:ext cx="5689600" cy="502927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Box 2">
            <a:extLst>
              <a:ext uri="{FF2B5EF4-FFF2-40B4-BE49-F238E27FC236}">
                <a16:creationId xmlns:a16="http://schemas.microsoft.com/office/drawing/2014/main" id="{76D604A0-7C9E-42C2-8AF5-21A7034A3C69}"/>
              </a:ext>
            </a:extLst>
          </p:cNvPr>
          <p:cNvSpPr txBox="1">
            <a:spLocks noChangeArrowheads="1"/>
          </p:cNvSpPr>
          <p:nvPr/>
        </p:nvSpPr>
        <p:spPr bwMode="auto">
          <a:xfrm>
            <a:off x="6648210" y="1676321"/>
            <a:ext cx="4832590" cy="2467251"/>
          </a:xfrm>
          <a:prstGeom prst="rect">
            <a:avLst/>
          </a:prstGeom>
          <a:solidFill>
            <a:schemeClr val="bg1"/>
          </a:solidFill>
          <a:ln w="9525">
            <a:noFill/>
            <a:miter lim="800000"/>
            <a:headEnd/>
            <a:tailEnd/>
          </a:ln>
        </p:spPr>
        <p:txBody>
          <a:bodyPr rot="0" vert="horz" wrap="square" lIns="121920" tIns="60960" rIns="121920" bIns="60960" anchor="t" anchorCtr="0">
            <a:noAutofit/>
          </a:bodyPr>
          <a:lstStyle/>
          <a:p>
            <a:pPr marL="380990" indent="-380990">
              <a:lnSpc>
                <a:spcPct val="107000"/>
              </a:lnSpc>
              <a:buFont typeface="Arial" panose="020B0604020202020204" pitchFamily="34" charset="0"/>
              <a:buChar char="•"/>
            </a:pPr>
            <a:r>
              <a:rPr lang="en-US" sz="2200" dirty="0">
                <a:ea typeface="Gadugi" panose="020B0502040204020203" pitchFamily="34" charset="0"/>
                <a:cs typeface="Times New Roman" panose="02020603050405020304" pitchFamily="18" charset="0"/>
              </a:rPr>
              <a:t>A random assignment study performed in 2014 on a sample of 4000 students across 19 early college high schools in North Carolina shows early college students are almost 2x as likely to earn a degree for all sub-groups </a:t>
            </a:r>
          </a:p>
          <a:p>
            <a:pPr marL="380990" indent="-380990">
              <a:lnSpc>
                <a:spcPct val="107000"/>
              </a:lnSpc>
              <a:buFont typeface="Arial" panose="020B0604020202020204" pitchFamily="34" charset="0"/>
              <a:buChar char="•"/>
            </a:pPr>
            <a:endParaRPr lang="en-US" sz="2200" dirty="0">
              <a:ea typeface="Gadugi" panose="020B0502040204020203" pitchFamily="34" charset="0"/>
              <a:cs typeface="Times New Roman" panose="02020603050405020304" pitchFamily="18" charset="0"/>
            </a:endParaRPr>
          </a:p>
          <a:p>
            <a:pPr marL="380990" indent="-380990">
              <a:lnSpc>
                <a:spcPct val="107000"/>
              </a:lnSpc>
              <a:buFont typeface="Arial" panose="020B0604020202020204" pitchFamily="34" charset="0"/>
              <a:buChar char="•"/>
            </a:pPr>
            <a:r>
              <a:rPr lang="en-US" sz="2200" dirty="0">
                <a:ea typeface="Gadugi" panose="020B0502040204020203" pitchFamily="34" charset="0"/>
                <a:cs typeface="Times New Roman" panose="02020603050405020304" pitchFamily="18" charset="0"/>
              </a:rPr>
              <a:t>Similar results have been achieved in other states as well </a:t>
            </a:r>
          </a:p>
        </p:txBody>
      </p:sp>
      <p:sp>
        <p:nvSpPr>
          <p:cNvPr id="8" name="TextBox 7">
            <a:extLst>
              <a:ext uri="{FF2B5EF4-FFF2-40B4-BE49-F238E27FC236}">
                <a16:creationId xmlns:a16="http://schemas.microsoft.com/office/drawing/2014/main" id="{4582DBFB-B16B-44C3-92AF-A606DDED964A}"/>
              </a:ext>
            </a:extLst>
          </p:cNvPr>
          <p:cNvSpPr txBox="1"/>
          <p:nvPr/>
        </p:nvSpPr>
        <p:spPr>
          <a:xfrm>
            <a:off x="6763996" y="5972293"/>
            <a:ext cx="4716804" cy="584968"/>
          </a:xfrm>
          <a:prstGeom prst="rect">
            <a:avLst/>
          </a:prstGeom>
          <a:noFill/>
        </p:spPr>
        <p:txBody>
          <a:bodyPr wrap="square" rtlCol="0">
            <a:spAutoFit/>
          </a:bodyPr>
          <a:lstStyle/>
          <a:p>
            <a:r>
              <a:rPr lang="en-US" sz="1067" dirty="0">
                <a:latin typeface="Gadugi" panose="020B0502040204020203" pitchFamily="34" charset="0"/>
                <a:ea typeface="Gadugi" panose="020B0502040204020203" pitchFamily="34" charset="0"/>
                <a:cs typeface="Century Gothic"/>
              </a:rPr>
              <a:t>Source: January 2014. “</a:t>
            </a:r>
            <a:r>
              <a:rPr lang="en-US" sz="1067" dirty="0">
                <a:latin typeface="Gadugi" panose="020B0502040204020203" pitchFamily="34" charset="0"/>
                <a:ea typeface="Gadugi" panose="020B0502040204020203" pitchFamily="34" charset="0"/>
              </a:rPr>
              <a:t>The Impact, Costs, and Benefits of NC’s Early College Model,” Presentation by Edmunds, J., </a:t>
            </a:r>
            <a:r>
              <a:rPr lang="en-US" sz="1067" dirty="0" err="1">
                <a:latin typeface="Gadugi" panose="020B0502040204020203" pitchFamily="34" charset="0"/>
                <a:ea typeface="Gadugi" panose="020B0502040204020203" pitchFamily="34" charset="0"/>
              </a:rPr>
              <a:t>Unlu</a:t>
            </a:r>
            <a:r>
              <a:rPr lang="en-US" sz="1067" dirty="0">
                <a:latin typeface="Gadugi" panose="020B0502040204020203" pitchFamily="34" charset="0"/>
                <a:ea typeface="Gadugi" panose="020B0502040204020203" pitchFamily="34" charset="0"/>
              </a:rPr>
              <a:t>, F., Tsai, T., and Glennie, E.; SERVE Center, UNC Greensboro, NC. </a:t>
            </a:r>
          </a:p>
        </p:txBody>
      </p:sp>
      <p:sp>
        <p:nvSpPr>
          <p:cNvPr id="10" name="Title 9">
            <a:extLst>
              <a:ext uri="{FF2B5EF4-FFF2-40B4-BE49-F238E27FC236}">
                <a16:creationId xmlns:a16="http://schemas.microsoft.com/office/drawing/2014/main" id="{78E866F0-F30F-44DD-BF79-1921D2AF608F}"/>
              </a:ext>
            </a:extLst>
          </p:cNvPr>
          <p:cNvSpPr>
            <a:spLocks noGrp="1"/>
          </p:cNvSpPr>
          <p:nvPr>
            <p:ph type="title"/>
          </p:nvPr>
        </p:nvSpPr>
        <p:spPr/>
        <p:txBody>
          <a:bodyPr/>
          <a:lstStyle/>
          <a:p>
            <a:r>
              <a:rPr lang="en-US" dirty="0"/>
              <a:t>Early College Works</a:t>
            </a:r>
          </a:p>
        </p:txBody>
      </p:sp>
      <p:sp>
        <p:nvSpPr>
          <p:cNvPr id="11" name="Text Placeholder 10">
            <a:extLst>
              <a:ext uri="{FF2B5EF4-FFF2-40B4-BE49-F238E27FC236}">
                <a16:creationId xmlns:a16="http://schemas.microsoft.com/office/drawing/2014/main" id="{6C72D12F-8FC8-4581-BB32-F9D155CDDA73}"/>
              </a:ext>
            </a:extLst>
          </p:cNvPr>
          <p:cNvSpPr>
            <a:spLocks noGrp="1"/>
          </p:cNvSpPr>
          <p:nvPr>
            <p:ph type="body" sz="quarter" idx="16"/>
          </p:nvPr>
        </p:nvSpPr>
        <p:spPr/>
        <p:txBody>
          <a:bodyPr/>
          <a:lstStyle/>
          <a:p>
            <a:endParaRPr lang="en-US"/>
          </a:p>
        </p:txBody>
      </p:sp>
    </p:spTree>
    <p:extLst>
      <p:ext uri="{BB962C8B-B14F-4D97-AF65-F5344CB8AC3E}">
        <p14:creationId xmlns:p14="http://schemas.microsoft.com/office/powerpoint/2010/main" val="3188517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79700" y="4085113"/>
            <a:ext cx="10639413" cy="523220"/>
          </a:xfrm>
          <a:prstGeom prst="rect">
            <a:avLst/>
          </a:prstGeom>
        </p:spPr>
        <p:txBody>
          <a:bodyPr wrap="square">
            <a:spAutoFit/>
          </a:bodyPr>
          <a:lstStyle/>
          <a:p>
            <a:pPr algn="just"/>
            <a:r>
              <a:rPr lang="en-US" sz="2800" dirty="0">
                <a:solidFill>
                  <a:schemeClr val="bg1"/>
                </a:solidFill>
              </a:rPr>
              <a:t> </a:t>
            </a:r>
          </a:p>
        </p:txBody>
      </p:sp>
      <p:sp>
        <p:nvSpPr>
          <p:cNvPr id="2" name="Title 1">
            <a:extLst>
              <a:ext uri="{FF2B5EF4-FFF2-40B4-BE49-F238E27FC236}">
                <a16:creationId xmlns:a16="http://schemas.microsoft.com/office/drawing/2014/main" id="{565AB3E2-FB3D-414A-AACE-12C9076DCE66}"/>
              </a:ext>
            </a:extLst>
          </p:cNvPr>
          <p:cNvSpPr>
            <a:spLocks noGrp="1"/>
          </p:cNvSpPr>
          <p:nvPr>
            <p:ph type="title"/>
          </p:nvPr>
        </p:nvSpPr>
        <p:spPr>
          <a:xfrm>
            <a:off x="609600" y="908581"/>
            <a:ext cx="10972800" cy="1636776"/>
          </a:xfrm>
        </p:spPr>
        <p:txBody>
          <a:bodyPr>
            <a:normAutofit/>
          </a:bodyPr>
          <a:lstStyle/>
          <a:p>
            <a:r>
              <a:rPr lang="en-US" sz="5400" dirty="0"/>
              <a:t>Q&amp;A</a:t>
            </a:r>
          </a:p>
        </p:txBody>
      </p:sp>
    </p:spTree>
    <p:extLst>
      <p:ext uri="{BB962C8B-B14F-4D97-AF65-F5344CB8AC3E}">
        <p14:creationId xmlns:p14="http://schemas.microsoft.com/office/powerpoint/2010/main" val="2122846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pic>
        <p:nvPicPr>
          <p:cNvPr id="5" name="Picture 4">
            <a:extLst>
              <a:ext uri="{FF2B5EF4-FFF2-40B4-BE49-F238E27FC236}">
                <a16:creationId xmlns:a16="http://schemas.microsoft.com/office/drawing/2014/main" id="{0C090BA6-22BB-454D-B24C-228A31DC2AC9}"/>
              </a:ext>
            </a:extLst>
          </p:cNvPr>
          <p:cNvPicPr>
            <a:picLocks noChangeAspect="1"/>
          </p:cNvPicPr>
          <p:nvPr/>
        </p:nvPicPr>
        <p:blipFill>
          <a:blip r:embed="rId3"/>
          <a:stretch>
            <a:fillRect/>
          </a:stretch>
        </p:blipFill>
        <p:spPr>
          <a:xfrm>
            <a:off x="2715491" y="1581979"/>
            <a:ext cx="6733309" cy="5178966"/>
          </a:xfrm>
          <a:prstGeom prst="rect">
            <a:avLst/>
          </a:prstGeom>
          <a:ln w="15875">
            <a:solidFill>
              <a:schemeClr val="tx1"/>
            </a:solidFill>
          </a:ln>
        </p:spPr>
      </p:pic>
      <p:sp>
        <p:nvSpPr>
          <p:cNvPr id="2" name="Title 1">
            <a:extLst>
              <a:ext uri="{FF2B5EF4-FFF2-40B4-BE49-F238E27FC236}">
                <a16:creationId xmlns:a16="http://schemas.microsoft.com/office/drawing/2014/main" id="{7868FDAA-CEA8-4208-8A82-87A75CEA8E40}"/>
              </a:ext>
            </a:extLst>
          </p:cNvPr>
          <p:cNvSpPr>
            <a:spLocks noGrp="1"/>
          </p:cNvSpPr>
          <p:nvPr>
            <p:ph type="title"/>
          </p:nvPr>
        </p:nvSpPr>
        <p:spPr/>
        <p:txBody>
          <a:bodyPr/>
          <a:lstStyle/>
          <a:p>
            <a:r>
              <a:rPr lang="en-US" dirty="0"/>
              <a:t>Initial Outcome Data from MA EC Programs</a:t>
            </a:r>
          </a:p>
        </p:txBody>
      </p:sp>
      <p:sp>
        <p:nvSpPr>
          <p:cNvPr id="3" name="Text Placeholder 2">
            <a:extLst>
              <a:ext uri="{FF2B5EF4-FFF2-40B4-BE49-F238E27FC236}">
                <a16:creationId xmlns:a16="http://schemas.microsoft.com/office/drawing/2014/main" id="{6ADA22C5-E9F2-4B99-A27D-629378E75EC9}"/>
              </a:ext>
            </a:extLst>
          </p:cNvPr>
          <p:cNvSpPr>
            <a:spLocks noGrp="1"/>
          </p:cNvSpPr>
          <p:nvPr>
            <p:ph type="body" sz="quarter" idx="16"/>
          </p:nvPr>
        </p:nvSpPr>
        <p:spPr/>
        <p:txBody>
          <a:bodyPr/>
          <a:lstStyle/>
          <a:p>
            <a:endParaRPr lang="en-US" dirty="0"/>
          </a:p>
        </p:txBody>
      </p:sp>
    </p:spTree>
    <p:extLst>
      <p:ext uri="{BB962C8B-B14F-4D97-AF65-F5344CB8AC3E}">
        <p14:creationId xmlns:p14="http://schemas.microsoft.com/office/powerpoint/2010/main" val="3322916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5" name="Content Placeholder 1">
            <a:extLst>
              <a:ext uri="{FF2B5EF4-FFF2-40B4-BE49-F238E27FC236}">
                <a16:creationId xmlns:a16="http://schemas.microsoft.com/office/drawing/2014/main" id="{C9304F69-6EC9-4E3F-9FF3-662984CE83C1}"/>
              </a:ext>
            </a:extLst>
          </p:cNvPr>
          <p:cNvSpPr txBox="1">
            <a:spLocks/>
          </p:cNvSpPr>
          <p:nvPr/>
        </p:nvSpPr>
        <p:spPr>
          <a:xfrm>
            <a:off x="0" y="1542814"/>
            <a:ext cx="12192000" cy="5162786"/>
          </a:xfrm>
          <a:prstGeom prst="rect">
            <a:avLst/>
          </a:prstGeom>
        </p:spPr>
        <p:txBody>
          <a:bodyPr/>
          <a:lstStyle>
            <a:lvl1pPr marL="438150" indent="-319088" algn="l" rtl="0" eaLnBrk="1" fontAlgn="base" hangingPunct="1">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C32D2E"/>
              </a:buClr>
              <a:buFont typeface="Arial"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84AA33"/>
              </a:buClr>
              <a:buFont typeface="Arial"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964305"/>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745" indent="0">
              <a:buFont typeface="Wingdings 2" pitchFamily="18" charset="2"/>
              <a:buNone/>
            </a:pPr>
            <a:r>
              <a:rPr lang="en-US" sz="2200" dirty="0">
                <a:latin typeface="Calibri"/>
                <a:ea typeface="Times New Roman" panose="02020603050405020304" pitchFamily="18" charset="0"/>
                <a:cs typeface="Calibri"/>
              </a:rPr>
              <a:t>MA Early College provides</a:t>
            </a:r>
            <a:r>
              <a:rPr lang="en-US" sz="2200" dirty="0">
                <a:latin typeface="Calibri"/>
                <a:ea typeface="+mn-lt"/>
                <a:cs typeface="Calibri"/>
              </a:rPr>
              <a:t> a</a:t>
            </a:r>
            <a:r>
              <a:rPr lang="en-US" sz="2200" dirty="0">
                <a:latin typeface="Calibri"/>
                <a:ea typeface="+mn-lt"/>
                <a:cs typeface="+mn-lt"/>
              </a:rPr>
              <a:t> structured program of study and supports that increases college success and career readiness, </a:t>
            </a:r>
            <a:r>
              <a:rPr lang="en-US" sz="2200" b="1" dirty="0">
                <a:latin typeface="Calibri"/>
                <a:ea typeface="+mn-lt"/>
                <a:cs typeface="+mn-lt"/>
              </a:rPr>
              <a:t>prioritizing students historically underserved in higher education.</a:t>
            </a:r>
          </a:p>
          <a:p>
            <a:pPr marL="118745" indent="0">
              <a:buFont typeface="Wingdings 2" pitchFamily="18" charset="2"/>
              <a:buNone/>
            </a:pPr>
            <a:endParaRPr lang="en-US" sz="2200" b="1" dirty="0">
              <a:latin typeface="Calibri"/>
              <a:ea typeface="+mn-lt"/>
              <a:cs typeface="Calibri"/>
            </a:endParaRPr>
          </a:p>
          <a:p>
            <a:pPr marL="118745" indent="0">
              <a:buFont typeface="Wingdings 2" pitchFamily="18" charset="2"/>
              <a:buNone/>
            </a:pPr>
            <a:r>
              <a:rPr lang="en-US" sz="2200" b="1" i="1" dirty="0">
                <a:latin typeface="Calibri"/>
                <a:ea typeface="+mn-lt"/>
                <a:cs typeface="+mn-lt"/>
              </a:rPr>
              <a:t>Cohorts of students:</a:t>
            </a:r>
            <a:endParaRPr lang="en-US" sz="2200" b="1" dirty="0">
              <a:latin typeface="Calibri"/>
              <a:ea typeface="+mn-lt"/>
              <a:cs typeface="Calibri"/>
            </a:endParaRPr>
          </a:p>
          <a:p>
            <a:pPr marL="626745" indent="-117475"/>
            <a:r>
              <a:rPr lang="en-US" sz="2200" dirty="0">
                <a:latin typeface="Calibri"/>
                <a:ea typeface="+mn-lt"/>
                <a:cs typeface="Calibri"/>
              </a:rPr>
              <a:t>     Take </a:t>
            </a:r>
            <a:r>
              <a:rPr lang="en-US" sz="2200" b="1" dirty="0">
                <a:latin typeface="Calibri"/>
                <a:ea typeface="+mn-lt"/>
                <a:cs typeface="Calibri"/>
              </a:rPr>
              <a:t>at least 12 credits of</a:t>
            </a:r>
            <a:r>
              <a:rPr lang="en-US" sz="2200" dirty="0">
                <a:latin typeface="Calibri"/>
                <a:ea typeface="+mn-lt"/>
                <a:cs typeface="Calibri"/>
              </a:rPr>
              <a:t> </a:t>
            </a:r>
            <a:r>
              <a:rPr lang="en-US" sz="2200" b="1" dirty="0">
                <a:latin typeface="Calibri"/>
                <a:ea typeface="+mn-lt"/>
                <a:cs typeface="Calibri"/>
              </a:rPr>
              <a:t>strategically sequenced college courses </a:t>
            </a:r>
            <a:r>
              <a:rPr lang="en-US" sz="2200" dirty="0">
                <a:latin typeface="Calibri"/>
                <a:ea typeface="+mn-lt"/>
                <a:cs typeface="Calibri"/>
              </a:rPr>
              <a:t>during their regular (or intentionally redesigned and integrated) high school day,</a:t>
            </a:r>
            <a:r>
              <a:rPr lang="en-US" sz="2200" b="1" dirty="0">
                <a:latin typeface="Calibri"/>
                <a:ea typeface="+mn-lt"/>
                <a:cs typeface="Calibri"/>
              </a:rPr>
              <a:t> at no cost to themselves or their families  </a:t>
            </a:r>
          </a:p>
          <a:p>
            <a:pPr marL="626745" indent="-117475"/>
            <a:r>
              <a:rPr lang="en-US" sz="2200" b="1" dirty="0">
                <a:latin typeface="Calibri"/>
                <a:ea typeface="Times New Roman" panose="02020603050405020304" pitchFamily="18" charset="0"/>
                <a:cs typeface="Calibri"/>
              </a:rPr>
              <a:t>	 </a:t>
            </a:r>
            <a:r>
              <a:rPr lang="en-US" sz="2200" dirty="0">
                <a:latin typeface="Calibri"/>
                <a:ea typeface="Times New Roman" panose="02020603050405020304" pitchFamily="18" charset="0"/>
                <a:cs typeface="Calibri"/>
              </a:rPr>
              <a:t>Receive </a:t>
            </a:r>
            <a:r>
              <a:rPr lang="en-US" sz="2200" b="1" dirty="0">
                <a:latin typeface="Calibri"/>
                <a:ea typeface="Times New Roman" panose="02020603050405020304" pitchFamily="18" charset="0"/>
                <a:cs typeface="Calibri"/>
              </a:rPr>
              <a:t>enhanced academic and non-academic guidance and support </a:t>
            </a:r>
            <a:r>
              <a:rPr lang="en-US" sz="2200" dirty="0">
                <a:latin typeface="Calibri"/>
                <a:ea typeface="Times New Roman" panose="02020603050405020304" pitchFamily="18" charset="0"/>
                <a:cs typeface="Calibri"/>
              </a:rPr>
              <a:t>prior to beginning, and during, college coursework to ensure that they both successfully complete rigorous courses and thrive in the college environment</a:t>
            </a:r>
          </a:p>
          <a:p>
            <a:pPr marL="626745" indent="-117475"/>
            <a:r>
              <a:rPr lang="en-US" sz="2200" dirty="0">
                <a:latin typeface="Calibri"/>
                <a:ea typeface="Times New Roman" panose="02020603050405020304" pitchFamily="18" charset="0"/>
                <a:cs typeface="Calibri"/>
              </a:rPr>
              <a:t>	Learn how their guided academic pathways are related and </a:t>
            </a:r>
            <a:r>
              <a:rPr lang="en-US" sz="2200" b="1" dirty="0">
                <a:latin typeface="Calibri"/>
                <a:ea typeface="Times New Roman" panose="02020603050405020304" pitchFamily="18" charset="0"/>
                <a:cs typeface="Calibri"/>
              </a:rPr>
              <a:t>connected to career opportunities</a:t>
            </a:r>
          </a:p>
          <a:p>
            <a:pPr marL="626745" indent="-117475"/>
            <a:r>
              <a:rPr lang="en-US" sz="2200" dirty="0">
                <a:latin typeface="Calibri"/>
                <a:ea typeface="Times New Roman" panose="02020603050405020304" pitchFamily="18" charset="0"/>
                <a:cs typeface="Calibri"/>
              </a:rPr>
              <a:t>	Benefit from being part of an </a:t>
            </a:r>
            <a:r>
              <a:rPr lang="en-US" sz="2200" b="1" dirty="0">
                <a:latin typeface="Calibri"/>
                <a:ea typeface="Times New Roman" panose="02020603050405020304" pitchFamily="18" charset="0"/>
                <a:cs typeface="Calibri"/>
              </a:rPr>
              <a:t>Early College community</a:t>
            </a:r>
            <a:r>
              <a:rPr lang="en-US" sz="2200" dirty="0">
                <a:latin typeface="Calibri"/>
                <a:ea typeface="Times New Roman" panose="02020603050405020304" pitchFamily="18" charset="0"/>
                <a:cs typeface="Calibri"/>
              </a:rPr>
              <a:t> that eases the transition from high school to college </a:t>
            </a:r>
            <a:endParaRPr lang="en-US" sz="2200" dirty="0">
              <a:latin typeface="Calibri" panose="020F0502020204030204" pitchFamily="34" charset="0"/>
              <a:ea typeface="Times New Roman" panose="02020603050405020304" pitchFamily="18" charset="0"/>
              <a:cs typeface="Calibri"/>
            </a:endParaRPr>
          </a:p>
          <a:p>
            <a:pPr marL="852170" indent="-342900"/>
            <a:r>
              <a:rPr lang="en-US" sz="2200" dirty="0">
                <a:latin typeface="Calibri"/>
                <a:ea typeface="Times New Roman" panose="02020603050405020304" pitchFamily="18" charset="0"/>
                <a:cs typeface="Calibri"/>
              </a:rPr>
              <a:t>	Graduate from high school with a </a:t>
            </a:r>
            <a:r>
              <a:rPr lang="en-US" sz="2200" b="1" dirty="0">
                <a:latin typeface="Calibri"/>
                <a:ea typeface="Times New Roman" panose="02020603050405020304" pitchFamily="18" charset="0"/>
                <a:cs typeface="Calibri"/>
              </a:rPr>
              <a:t>significant number of college credits, habits, and skills </a:t>
            </a:r>
            <a:r>
              <a:rPr lang="en-US" sz="2200" dirty="0">
                <a:latin typeface="Calibri"/>
                <a:ea typeface="Times New Roman" panose="02020603050405020304" pitchFamily="18" charset="0"/>
                <a:cs typeface="Calibri"/>
              </a:rPr>
              <a:t>needed to be successful in college and career, </a:t>
            </a:r>
            <a:r>
              <a:rPr lang="en-US" sz="2200" b="1" dirty="0">
                <a:latin typeface="Calibri"/>
                <a:ea typeface="Times New Roman" panose="02020603050405020304" pitchFamily="18" charset="0"/>
                <a:cs typeface="Calibri"/>
              </a:rPr>
              <a:t>increasing the likelihood they will continue with college after high school </a:t>
            </a:r>
            <a:r>
              <a:rPr lang="en-US" sz="2200" dirty="0">
                <a:latin typeface="Calibri"/>
                <a:ea typeface="Times New Roman" panose="02020603050405020304" pitchFamily="18" charset="0"/>
                <a:cs typeface="Calibri"/>
              </a:rPr>
              <a:t>and</a:t>
            </a:r>
            <a:r>
              <a:rPr lang="en-US" sz="2200" b="1" dirty="0">
                <a:latin typeface="Calibri"/>
                <a:ea typeface="Times New Roman" panose="02020603050405020304" pitchFamily="18" charset="0"/>
                <a:cs typeface="Calibri"/>
              </a:rPr>
              <a:t> reducing the cost and time to degree completion.</a:t>
            </a:r>
            <a:endParaRPr lang="en-US" sz="2200" b="1" dirty="0">
              <a:latin typeface="Calibri"/>
              <a:cs typeface="Calibri"/>
            </a:endParaRPr>
          </a:p>
        </p:txBody>
      </p:sp>
      <p:sp>
        <p:nvSpPr>
          <p:cNvPr id="2" name="Title 1">
            <a:extLst>
              <a:ext uri="{FF2B5EF4-FFF2-40B4-BE49-F238E27FC236}">
                <a16:creationId xmlns:a16="http://schemas.microsoft.com/office/drawing/2014/main" id="{EFA46A26-C939-4D62-99D0-3372B408C9CB}"/>
              </a:ext>
            </a:extLst>
          </p:cNvPr>
          <p:cNvSpPr>
            <a:spLocks noGrp="1"/>
          </p:cNvSpPr>
          <p:nvPr>
            <p:ph type="title"/>
          </p:nvPr>
        </p:nvSpPr>
        <p:spPr/>
        <p:txBody>
          <a:bodyPr/>
          <a:lstStyle/>
          <a:p>
            <a:r>
              <a:rPr lang="en-US" dirty="0"/>
              <a:t>Defining “Early College” in MA</a:t>
            </a:r>
          </a:p>
        </p:txBody>
      </p:sp>
      <p:sp>
        <p:nvSpPr>
          <p:cNvPr id="3" name="Text Placeholder 2">
            <a:extLst>
              <a:ext uri="{FF2B5EF4-FFF2-40B4-BE49-F238E27FC236}">
                <a16:creationId xmlns:a16="http://schemas.microsoft.com/office/drawing/2014/main" id="{93F05B28-4D12-4485-A5CD-BCAB1BA4D2D6}"/>
              </a:ext>
            </a:extLst>
          </p:cNvPr>
          <p:cNvSpPr>
            <a:spLocks noGrp="1"/>
          </p:cNvSpPr>
          <p:nvPr>
            <p:ph type="body" sz="quarter" idx="16"/>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0" name="Shape 210"/>
          <p:cNvSpPr txBox="1">
            <a:spLocks noGrp="1"/>
          </p:cNvSpPr>
          <p:nvPr>
            <p:ph type="body" sz="quarter" idx="16"/>
          </p:nvPr>
        </p:nvSpPr>
        <p:spPr>
          <a:xfrm>
            <a:off x="304800" y="1643495"/>
            <a:ext cx="11176000" cy="457200"/>
          </a:xfrm>
        </p:spPr>
        <p:txBody>
          <a:bodyPr/>
          <a:lstStyle/>
          <a:p>
            <a:pPr marL="576262" indent="-457200">
              <a:buFont typeface="Arial" panose="020B0604020202020204" pitchFamily="34" charset="0"/>
              <a:buChar char="•"/>
            </a:pPr>
            <a:r>
              <a:rPr lang="en-US" sz="3200" b="0" dirty="0">
                <a:solidFill>
                  <a:schemeClr val="tx1"/>
                </a:solidFill>
                <a:latin typeface="+mn-lt"/>
              </a:rPr>
              <a:t>More equitable access to higher education for underserved students</a:t>
            </a:r>
          </a:p>
          <a:p>
            <a:pPr marL="576262" indent="-457200">
              <a:buFont typeface="Arial" panose="020B0604020202020204" pitchFamily="34" charset="0"/>
              <a:buChar char="•"/>
            </a:pPr>
            <a:r>
              <a:rPr lang="en-US" sz="3200" b="0" dirty="0">
                <a:solidFill>
                  <a:schemeClr val="tx1"/>
                </a:solidFill>
                <a:latin typeface="+mn-lt"/>
              </a:rPr>
              <a:t>Alignment between K-12 schools and local public institutions of higher education (IHEs) </a:t>
            </a:r>
          </a:p>
          <a:p>
            <a:pPr marL="576262" indent="-457200">
              <a:buFont typeface="Arial" panose="020B0604020202020204" pitchFamily="34" charset="0"/>
              <a:buChar char="•"/>
            </a:pPr>
            <a:r>
              <a:rPr lang="en-US" sz="3200" b="0" dirty="0">
                <a:solidFill>
                  <a:schemeClr val="tx1"/>
                </a:solidFill>
                <a:latin typeface="+mn-lt"/>
              </a:rPr>
              <a:t>Enhanced career advising (</a:t>
            </a:r>
            <a:r>
              <a:rPr lang="en-US" sz="3200" b="0" dirty="0" err="1">
                <a:solidFill>
                  <a:schemeClr val="tx1"/>
                </a:solidFill>
                <a:latin typeface="+mn-lt"/>
              </a:rPr>
              <a:t>MyCAP</a:t>
            </a:r>
            <a:r>
              <a:rPr lang="en-US" sz="3200" b="0" dirty="0">
                <a:solidFill>
                  <a:schemeClr val="tx1"/>
                </a:solidFill>
                <a:latin typeface="+mn-lt"/>
              </a:rPr>
              <a:t>)</a:t>
            </a:r>
          </a:p>
          <a:p>
            <a:pPr marL="576262" indent="-457200">
              <a:buFont typeface="Arial" panose="020B0604020202020204" pitchFamily="34" charset="0"/>
              <a:buChar char="•"/>
            </a:pPr>
            <a:r>
              <a:rPr lang="en-US" sz="3200" b="0" dirty="0">
                <a:solidFill>
                  <a:schemeClr val="tx1"/>
                </a:solidFill>
                <a:latin typeface="+mn-lt"/>
              </a:rPr>
              <a:t>Immersive college exposure for secondary students</a:t>
            </a:r>
          </a:p>
          <a:p>
            <a:pPr marL="576262" indent="-457200">
              <a:buFont typeface="Arial" panose="020B0604020202020204" pitchFamily="34" charset="0"/>
              <a:buChar char="•"/>
            </a:pPr>
            <a:r>
              <a:rPr lang="en-US" sz="3200" b="0" dirty="0">
                <a:solidFill>
                  <a:schemeClr val="tx1"/>
                </a:solidFill>
                <a:latin typeface="+mn-lt"/>
              </a:rPr>
              <a:t>High school realignment and redesign</a:t>
            </a:r>
          </a:p>
          <a:p>
            <a:pPr marL="576262" indent="-457200">
              <a:buFont typeface="Arial" panose="020B0604020202020204" pitchFamily="34" charset="0"/>
              <a:buChar char="•"/>
            </a:pPr>
            <a:r>
              <a:rPr lang="en-US" sz="3200" b="0" dirty="0">
                <a:solidFill>
                  <a:schemeClr val="tx1"/>
                </a:solidFill>
                <a:latin typeface="+mn-lt"/>
              </a:rPr>
              <a:t>Potential industry partnership/support for schools</a:t>
            </a:r>
          </a:p>
          <a:p>
            <a:pPr marL="576262" indent="-457200">
              <a:buFont typeface="Arial" panose="020B0604020202020204" pitchFamily="34" charset="0"/>
              <a:buChar char="•"/>
            </a:pPr>
            <a:r>
              <a:rPr lang="en-US" sz="3200" b="0" dirty="0">
                <a:solidFill>
                  <a:schemeClr val="tx1"/>
                </a:solidFill>
                <a:latin typeface="+mn-lt"/>
              </a:rPr>
              <a:t>State-convened community of practice </a:t>
            </a:r>
          </a:p>
          <a:p>
            <a:pPr>
              <a:spcAft>
                <a:spcPts val="1800"/>
              </a:spcAft>
            </a:pPr>
            <a:endParaRPr lang="en-US" sz="2400" b="0" dirty="0"/>
          </a:p>
        </p:txBody>
      </p:sp>
      <p:sp>
        <p:nvSpPr>
          <p:cNvPr id="2" name="Title 1">
            <a:extLst>
              <a:ext uri="{FF2B5EF4-FFF2-40B4-BE49-F238E27FC236}">
                <a16:creationId xmlns:a16="http://schemas.microsoft.com/office/drawing/2014/main" id="{C1E27C5A-E988-4F33-8636-CD7E31AC5F0F}"/>
              </a:ext>
            </a:extLst>
          </p:cNvPr>
          <p:cNvSpPr>
            <a:spLocks noGrp="1"/>
          </p:cNvSpPr>
          <p:nvPr>
            <p:ph type="title"/>
          </p:nvPr>
        </p:nvSpPr>
        <p:spPr>
          <a:xfrm>
            <a:off x="406400" y="438150"/>
            <a:ext cx="10972800" cy="838200"/>
          </a:xfrm>
        </p:spPr>
        <p:txBody>
          <a:bodyPr/>
          <a:lstStyle/>
          <a:p>
            <a:r>
              <a:rPr lang="en-US" dirty="0"/>
              <a:t>Designation Promotes…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0" name="Shape 210"/>
          <p:cNvSpPr txBox="1">
            <a:spLocks noGrp="1"/>
          </p:cNvSpPr>
          <p:nvPr>
            <p:ph type="body" sz="quarter" idx="16"/>
          </p:nvPr>
        </p:nvSpPr>
        <p:spPr>
          <a:xfrm>
            <a:off x="406400" y="1551708"/>
            <a:ext cx="11176000" cy="457200"/>
          </a:xfrm>
        </p:spPr>
        <p:txBody>
          <a:bodyPr/>
          <a:lstStyle/>
          <a:p>
            <a:pPr marL="461962" indent="-342900">
              <a:spcAft>
                <a:spcPts val="1800"/>
              </a:spcAft>
              <a:buFont typeface="Arial" panose="020B0604020202020204" pitchFamily="34" charset="0"/>
              <a:buChar char="•"/>
            </a:pPr>
            <a:r>
              <a:rPr lang="en-US" sz="2800" b="0" dirty="0">
                <a:solidFill>
                  <a:schemeClr val="tx1"/>
                </a:solidFill>
                <a:latin typeface="+mn-lt"/>
              </a:rPr>
              <a:t>Will have access to technical assistance, and the EC community of practice, including bi-weekly check ins and topically relevant seminar series</a:t>
            </a:r>
          </a:p>
          <a:p>
            <a:pPr marL="461962" indent="-342900">
              <a:spcAft>
                <a:spcPts val="1800"/>
              </a:spcAft>
              <a:buFont typeface="Arial" panose="020B0604020202020204" pitchFamily="34" charset="0"/>
              <a:buChar char="•"/>
            </a:pPr>
            <a:r>
              <a:rPr lang="en-US" sz="2800" b="0" dirty="0">
                <a:solidFill>
                  <a:schemeClr val="tx1"/>
                </a:solidFill>
                <a:latin typeface="+mn-lt"/>
              </a:rPr>
              <a:t>Will have access to Data Dashboards of their programs, to assist in determining whether your program is meeting state and partnership objectives</a:t>
            </a:r>
          </a:p>
          <a:p>
            <a:pPr marL="461962" indent="-342900">
              <a:spcAft>
                <a:spcPts val="1800"/>
              </a:spcAft>
              <a:buFont typeface="Arial" panose="020B0604020202020204" pitchFamily="34" charset="0"/>
              <a:buChar char="•"/>
            </a:pPr>
            <a:r>
              <a:rPr lang="en-US" sz="2800" b="0" dirty="0">
                <a:solidFill>
                  <a:schemeClr val="tx1"/>
                </a:solidFill>
                <a:latin typeface="+mn-lt"/>
              </a:rPr>
              <a:t>Will begin a 5 year annual reporting cycle, with annual reporting, site visits, and a cumulative program review at the end of the cycle </a:t>
            </a:r>
          </a:p>
          <a:p>
            <a:pPr marL="461962" indent="-342900">
              <a:spcAft>
                <a:spcPts val="1800"/>
              </a:spcAft>
              <a:buFont typeface="Arial" panose="020B0604020202020204" pitchFamily="34" charset="0"/>
              <a:buChar char="•"/>
            </a:pPr>
            <a:r>
              <a:rPr lang="en-US" sz="2800" dirty="0">
                <a:solidFill>
                  <a:schemeClr val="tx1"/>
                </a:solidFill>
                <a:latin typeface="+mn-lt"/>
              </a:rPr>
              <a:t>Will receive the opportunity to apply for state funding, as it arises</a:t>
            </a:r>
            <a:endParaRPr lang="en-US" sz="2800" b="0" dirty="0">
              <a:solidFill>
                <a:schemeClr val="tx1"/>
              </a:solidFill>
              <a:latin typeface="+mn-lt"/>
            </a:endParaRPr>
          </a:p>
        </p:txBody>
      </p:sp>
      <p:sp>
        <p:nvSpPr>
          <p:cNvPr id="2" name="Title 1">
            <a:extLst>
              <a:ext uri="{FF2B5EF4-FFF2-40B4-BE49-F238E27FC236}">
                <a16:creationId xmlns:a16="http://schemas.microsoft.com/office/drawing/2014/main" id="{00143B4A-7099-48A7-8961-B28BD908FE7D}"/>
              </a:ext>
            </a:extLst>
          </p:cNvPr>
          <p:cNvSpPr>
            <a:spLocks noGrp="1"/>
          </p:cNvSpPr>
          <p:nvPr>
            <p:ph type="title"/>
          </p:nvPr>
        </p:nvSpPr>
        <p:spPr/>
        <p:txBody>
          <a:bodyPr/>
          <a:lstStyle/>
          <a:p>
            <a:r>
              <a:rPr lang="en-US" dirty="0"/>
              <a:t>Once Designated, Programs…</a:t>
            </a:r>
          </a:p>
        </p:txBody>
      </p:sp>
    </p:spTree>
    <p:extLst>
      <p:ext uri="{BB962C8B-B14F-4D97-AF65-F5344CB8AC3E}">
        <p14:creationId xmlns:p14="http://schemas.microsoft.com/office/powerpoint/2010/main" val="555637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60B89B2-3AF9-42C5-B947-53E25214C20E}"/>
              </a:ext>
            </a:extLst>
          </p:cNvPr>
          <p:cNvSpPr>
            <a:spLocks noGrp="1"/>
          </p:cNvSpPr>
          <p:nvPr>
            <p:ph idx="1"/>
          </p:nvPr>
        </p:nvSpPr>
        <p:spPr>
          <a:xfrm>
            <a:off x="175492" y="1781753"/>
            <a:ext cx="11176000" cy="4625975"/>
          </a:xfrm>
        </p:spPr>
        <p:txBody>
          <a:bodyPr/>
          <a:lstStyle/>
          <a:p>
            <a:pPr lvl="1"/>
            <a:r>
              <a:rPr lang="en-US" dirty="0"/>
              <a:t>May 3</a:t>
            </a:r>
            <a:r>
              <a:rPr lang="en-US" baseline="30000" dirty="0"/>
              <a:t>rd</a:t>
            </a:r>
            <a:r>
              <a:rPr lang="en-US" dirty="0"/>
              <a:t>: Application and </a:t>
            </a:r>
            <a:r>
              <a:rPr lang="en-US" b="1" dirty="0"/>
              <a:t>Companion Document </a:t>
            </a:r>
            <a:r>
              <a:rPr lang="en-US" dirty="0"/>
              <a:t>available online </a:t>
            </a:r>
          </a:p>
          <a:p>
            <a:pPr lvl="1"/>
            <a:r>
              <a:rPr lang="en-US" dirty="0"/>
              <a:t>June 30</a:t>
            </a:r>
            <a:r>
              <a:rPr lang="en-US" baseline="30000" dirty="0"/>
              <a:t>th</a:t>
            </a:r>
            <a:r>
              <a:rPr lang="en-US" dirty="0"/>
              <a:t>: Letter of Intent due </a:t>
            </a:r>
          </a:p>
          <a:p>
            <a:pPr lvl="1"/>
            <a:r>
              <a:rPr lang="en-US" dirty="0"/>
              <a:t>Summer 2021: Office hours and TA</a:t>
            </a:r>
          </a:p>
          <a:p>
            <a:pPr lvl="1"/>
            <a:r>
              <a:rPr lang="en-US" dirty="0"/>
              <a:t>August 27</a:t>
            </a:r>
            <a:r>
              <a:rPr lang="en-US" baseline="30000" dirty="0"/>
              <a:t>th</a:t>
            </a:r>
            <a:r>
              <a:rPr lang="en-US" dirty="0"/>
              <a:t>: Part A applications due</a:t>
            </a:r>
          </a:p>
          <a:p>
            <a:pPr marL="457200" lvl="1" indent="0">
              <a:buNone/>
            </a:pPr>
            <a:r>
              <a:rPr lang="en-US" dirty="0"/>
              <a:t>_____________________________________________________</a:t>
            </a:r>
          </a:p>
          <a:p>
            <a:pPr lvl="1"/>
            <a:r>
              <a:rPr lang="en-US" dirty="0"/>
              <a:t>October 2021: Announcement of applicants moving onto Part B, application sent to applicants directly </a:t>
            </a:r>
          </a:p>
          <a:p>
            <a:pPr lvl="1"/>
            <a:r>
              <a:rPr lang="en-US" dirty="0"/>
              <a:t>December 2021: Part B Applications due</a:t>
            </a:r>
          </a:p>
          <a:p>
            <a:pPr lvl="1"/>
            <a:r>
              <a:rPr lang="en-US" dirty="0"/>
              <a:t>Winter 2021-2022: Interviews held </a:t>
            </a:r>
          </a:p>
          <a:p>
            <a:pPr lvl="1"/>
            <a:r>
              <a:rPr lang="en-US" dirty="0"/>
              <a:t>March 16, 2021: Recommendations for Designation made to ECJC</a:t>
            </a:r>
          </a:p>
          <a:p>
            <a:endParaRPr lang="en-US" dirty="0"/>
          </a:p>
        </p:txBody>
      </p:sp>
      <p:sp>
        <p:nvSpPr>
          <p:cNvPr id="3" name="Title 2">
            <a:extLst>
              <a:ext uri="{FF2B5EF4-FFF2-40B4-BE49-F238E27FC236}">
                <a16:creationId xmlns:a16="http://schemas.microsoft.com/office/drawing/2014/main" id="{0952A66E-F6CD-4970-9EBF-39924AC0F4F9}"/>
              </a:ext>
            </a:extLst>
          </p:cNvPr>
          <p:cNvSpPr>
            <a:spLocks noGrp="1"/>
          </p:cNvSpPr>
          <p:nvPr>
            <p:ph type="title"/>
          </p:nvPr>
        </p:nvSpPr>
        <p:spPr>
          <a:xfrm>
            <a:off x="508000" y="318653"/>
            <a:ext cx="11176000" cy="838200"/>
          </a:xfrm>
        </p:spPr>
        <p:txBody>
          <a:bodyPr/>
          <a:lstStyle/>
          <a:p>
            <a:r>
              <a:rPr lang="en-US" dirty="0"/>
              <a:t>Timeline of Designation Process</a:t>
            </a:r>
          </a:p>
        </p:txBody>
      </p:sp>
    </p:spTree>
    <p:extLst>
      <p:ext uri="{BB962C8B-B14F-4D97-AF65-F5344CB8AC3E}">
        <p14:creationId xmlns:p14="http://schemas.microsoft.com/office/powerpoint/2010/main" val="3126836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1DF540-BCAB-4FAC-B98B-517150FBD16A}"/>
              </a:ext>
            </a:extLst>
          </p:cNvPr>
          <p:cNvSpPr>
            <a:spLocks noGrp="1"/>
          </p:cNvSpPr>
          <p:nvPr>
            <p:ph type="title" idx="4294967295"/>
          </p:nvPr>
        </p:nvSpPr>
        <p:spPr>
          <a:xfrm>
            <a:off x="235527" y="234950"/>
            <a:ext cx="11176000" cy="1219200"/>
          </a:xfrm>
        </p:spPr>
        <p:txBody>
          <a:bodyPr/>
          <a:lstStyle/>
          <a:p>
            <a:r>
              <a:rPr lang="en-US" dirty="0"/>
              <a:t>Submitting the Application</a:t>
            </a:r>
          </a:p>
        </p:txBody>
      </p:sp>
      <p:sp>
        <p:nvSpPr>
          <p:cNvPr id="6" name="Content Placeholder 1">
            <a:extLst>
              <a:ext uri="{FF2B5EF4-FFF2-40B4-BE49-F238E27FC236}">
                <a16:creationId xmlns:a16="http://schemas.microsoft.com/office/drawing/2014/main" id="{D24C91B7-BA4D-4741-A79C-C99643444AF2}"/>
              </a:ext>
            </a:extLst>
          </p:cNvPr>
          <p:cNvSpPr>
            <a:spLocks noGrp="1"/>
          </p:cNvSpPr>
          <p:nvPr>
            <p:ph idx="4294967295"/>
          </p:nvPr>
        </p:nvSpPr>
        <p:spPr>
          <a:xfrm>
            <a:off x="235527" y="1579418"/>
            <a:ext cx="11176000" cy="5029200"/>
          </a:xfrm>
        </p:spPr>
        <p:txBody>
          <a:bodyPr/>
          <a:lstStyle/>
          <a:p>
            <a:pPr indent="-318770">
              <a:buFont typeface="Wingdings" pitchFamily="18" charset="2"/>
              <a:buChar char="§"/>
            </a:pPr>
            <a:r>
              <a:rPr lang="en-US" dirty="0"/>
              <a:t>Both Part A and Part B applications are within Alchemer  (survey instrument). Questions are sorted by guiding principle</a:t>
            </a:r>
          </a:p>
          <a:p>
            <a:pPr indent="-318770">
              <a:buFont typeface="Wingdings" pitchFamily="18" charset="2"/>
              <a:buChar char="§"/>
            </a:pPr>
            <a:r>
              <a:rPr lang="en-US" dirty="0"/>
              <a:t>Alchemer </a:t>
            </a:r>
          </a:p>
          <a:p>
            <a:pPr lvl="1">
              <a:buFont typeface="Wingdings" pitchFamily="18" charset="2"/>
              <a:buChar char="§"/>
            </a:pPr>
            <a:r>
              <a:rPr lang="en-US" b="1" i="1" dirty="0"/>
              <a:t>Letter of Intent</a:t>
            </a:r>
            <a:r>
              <a:rPr lang="en-US" dirty="0"/>
              <a:t>, </a:t>
            </a:r>
            <a:r>
              <a:rPr lang="en-US" b="1" i="1" dirty="0"/>
              <a:t>Part A</a:t>
            </a:r>
            <a:r>
              <a:rPr lang="en-US" dirty="0"/>
              <a:t>, and </a:t>
            </a:r>
            <a:r>
              <a:rPr lang="en-US" b="1" i="1" dirty="0"/>
              <a:t>Part B</a:t>
            </a:r>
            <a:r>
              <a:rPr lang="en-US" dirty="0"/>
              <a:t> to be submitted electronically </a:t>
            </a:r>
          </a:p>
          <a:p>
            <a:pPr lvl="1">
              <a:buFont typeface="Wingdings" pitchFamily="18" charset="2"/>
              <a:buChar char="§"/>
            </a:pPr>
            <a:r>
              <a:rPr lang="en-US" dirty="0"/>
              <a:t>Capabilities to save and return and download responses </a:t>
            </a:r>
          </a:p>
          <a:p>
            <a:pPr lvl="1">
              <a:buFont typeface="Wingdings" pitchFamily="18" charset="2"/>
              <a:buChar char="§"/>
            </a:pPr>
            <a:r>
              <a:rPr lang="en-US" dirty="0"/>
              <a:t>No question is "required" so that applicants can move forward and backward, but expectation is that all questions are completed </a:t>
            </a:r>
          </a:p>
          <a:p>
            <a:pPr lvl="1">
              <a:buFont typeface="Wingdings" pitchFamily="18" charset="2"/>
              <a:buChar char="§"/>
            </a:pPr>
            <a:r>
              <a:rPr lang="en-US" dirty="0"/>
              <a:t>If file attachments are too large to download, please email them to </a:t>
            </a:r>
            <a:r>
              <a:rPr lang="en-US" sz="2800" dirty="0">
                <a:hlinkClick r:id="rId3"/>
              </a:rPr>
              <a:t>Rebekah.Barr@mass.gov</a:t>
            </a:r>
            <a:r>
              <a:rPr lang="en-US" sz="2800" dirty="0"/>
              <a:t> </a:t>
            </a:r>
          </a:p>
          <a:p>
            <a:pPr lvl="1">
              <a:buFont typeface="Wingdings" pitchFamily="18" charset="2"/>
              <a:buChar char="§"/>
            </a:pPr>
            <a:endParaRPr lang="en-US" dirty="0"/>
          </a:p>
          <a:p>
            <a:pPr lvl="1">
              <a:buFont typeface="Wingdings" pitchFamily="18" charset="2"/>
              <a:buChar char="§"/>
            </a:pPr>
            <a:endParaRPr lang="en-US" dirty="0"/>
          </a:p>
        </p:txBody>
      </p:sp>
    </p:spTree>
    <p:extLst>
      <p:ext uri="{BB962C8B-B14F-4D97-AF65-F5344CB8AC3E}">
        <p14:creationId xmlns:p14="http://schemas.microsoft.com/office/powerpoint/2010/main" val="1129772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5" name="Shape 210">
            <a:extLst>
              <a:ext uri="{FF2B5EF4-FFF2-40B4-BE49-F238E27FC236}">
                <a16:creationId xmlns:a16="http://schemas.microsoft.com/office/drawing/2014/main" id="{CC35549B-C550-41F4-AB46-DDD9D4EC8726}"/>
              </a:ext>
            </a:extLst>
          </p:cNvPr>
          <p:cNvSpPr txBox="1">
            <a:spLocks noGrp="1"/>
          </p:cNvSpPr>
          <p:nvPr>
            <p:ph type="body" sz="quarter" idx="16"/>
          </p:nvPr>
        </p:nvSpPr>
        <p:spPr>
          <a:xfrm>
            <a:off x="203200" y="1371600"/>
            <a:ext cx="11176000" cy="457200"/>
          </a:xfrm>
        </p:spPr>
        <p:txBody>
          <a:bodyPr/>
          <a:lstStyle/>
          <a:p>
            <a:pPr indent="-318770"/>
            <a:r>
              <a:rPr lang="en-US" sz="3600" dirty="0">
                <a:solidFill>
                  <a:schemeClr val="tx1"/>
                </a:solidFill>
              </a:rPr>
              <a:t> </a:t>
            </a:r>
            <a:r>
              <a:rPr lang="en-US" sz="3000" dirty="0">
                <a:solidFill>
                  <a:schemeClr val="tx1"/>
                </a:solidFill>
              </a:rPr>
              <a:t>Part A: </a:t>
            </a:r>
          </a:p>
          <a:p>
            <a:pPr lvl="1"/>
            <a:r>
              <a:rPr lang="en-US" sz="3200" dirty="0"/>
              <a:t>“</a:t>
            </a:r>
            <a:r>
              <a:rPr lang="en-US" sz="3000" dirty="0"/>
              <a:t>Designation Criteria related to planning” </a:t>
            </a:r>
          </a:p>
          <a:p>
            <a:pPr lvl="1"/>
            <a:r>
              <a:rPr lang="en-US" sz="3000" dirty="0"/>
              <a:t>Uploading of plans and sharing of intentions and program design</a:t>
            </a:r>
          </a:p>
          <a:p>
            <a:pPr lvl="1"/>
            <a:r>
              <a:rPr lang="en-US" sz="3000" dirty="0"/>
              <a:t>Technical assistance </a:t>
            </a:r>
          </a:p>
          <a:p>
            <a:pPr lvl="2"/>
            <a:r>
              <a:rPr lang="en-US" sz="3000" dirty="0"/>
              <a:t>Guiding Principles PLC – begins May 18</a:t>
            </a:r>
            <a:r>
              <a:rPr lang="en-US" sz="3000" baseline="30000" dirty="0"/>
              <a:t>th</a:t>
            </a:r>
            <a:r>
              <a:rPr lang="en-US" sz="3000" dirty="0"/>
              <a:t> </a:t>
            </a:r>
          </a:p>
          <a:p>
            <a:r>
              <a:rPr lang="en-US" sz="3000" dirty="0">
                <a:solidFill>
                  <a:schemeClr val="tx1"/>
                </a:solidFill>
              </a:rPr>
              <a:t>Part A Timeline: </a:t>
            </a:r>
          </a:p>
          <a:p>
            <a:pPr lvl="1"/>
            <a:r>
              <a:rPr lang="en-US" sz="3000" dirty="0"/>
              <a:t>Application available online </a:t>
            </a:r>
          </a:p>
          <a:p>
            <a:pPr lvl="1"/>
            <a:r>
              <a:rPr lang="en-US" sz="3000" dirty="0"/>
              <a:t>Summer 2021: Office hours and TA</a:t>
            </a:r>
          </a:p>
          <a:p>
            <a:pPr lvl="1"/>
            <a:r>
              <a:rPr lang="en-US" sz="3000" dirty="0"/>
              <a:t>August 27</a:t>
            </a:r>
            <a:r>
              <a:rPr lang="en-US" sz="3000" baseline="30000" dirty="0"/>
              <a:t>th</a:t>
            </a:r>
            <a:r>
              <a:rPr lang="en-US" sz="3000" dirty="0"/>
              <a:t>: Part A applications due</a:t>
            </a:r>
          </a:p>
          <a:p>
            <a:pPr lvl="1"/>
            <a:endParaRPr lang="en-US" sz="3200" dirty="0"/>
          </a:p>
          <a:p>
            <a:pPr marL="0" indent="0">
              <a:spcAft>
                <a:spcPts val="1800"/>
              </a:spcAft>
              <a:buNone/>
            </a:pPr>
            <a:endParaRPr lang="en-US" sz="2400" b="0" dirty="0"/>
          </a:p>
        </p:txBody>
      </p:sp>
      <p:sp>
        <p:nvSpPr>
          <p:cNvPr id="2" name="Title 1">
            <a:extLst>
              <a:ext uri="{FF2B5EF4-FFF2-40B4-BE49-F238E27FC236}">
                <a16:creationId xmlns:a16="http://schemas.microsoft.com/office/drawing/2014/main" id="{F140523C-BD60-4C8F-86BE-3363C3432A61}"/>
              </a:ext>
            </a:extLst>
          </p:cNvPr>
          <p:cNvSpPr>
            <a:spLocks noGrp="1"/>
          </p:cNvSpPr>
          <p:nvPr>
            <p:ph type="title"/>
          </p:nvPr>
        </p:nvSpPr>
        <p:spPr/>
        <p:txBody>
          <a:bodyPr/>
          <a:lstStyle/>
          <a:p>
            <a:r>
              <a:rPr lang="en-US" dirty="0"/>
              <a:t>Application Overview – Part A</a:t>
            </a:r>
          </a:p>
        </p:txBody>
      </p:sp>
    </p:spTree>
    <p:extLst>
      <p:ext uri="{BB962C8B-B14F-4D97-AF65-F5344CB8AC3E}">
        <p14:creationId xmlns:p14="http://schemas.microsoft.com/office/powerpoint/2010/main" val="6270077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HE PowerPoint">
  <a:themeElements>
    <a:clrScheme name="Custom 2">
      <a:dk1>
        <a:sysClr val="windowText" lastClr="000000"/>
      </a:dk1>
      <a:lt1>
        <a:sysClr val="window" lastClr="FFFFFF"/>
      </a:lt1>
      <a:dk2>
        <a:srgbClr val="001F5B"/>
      </a:dk2>
      <a:lt2>
        <a:srgbClr val="EAECEE"/>
      </a:lt2>
      <a:accent1>
        <a:srgbClr val="CF0A2C"/>
      </a:accent1>
      <a:accent2>
        <a:srgbClr val="F37121"/>
      </a:accent2>
      <a:accent3>
        <a:srgbClr val="FFC627"/>
      </a:accent3>
      <a:accent4>
        <a:srgbClr val="00AF41"/>
      </a:accent4>
      <a:accent5>
        <a:srgbClr val="009BDE"/>
      </a:accent5>
      <a:accent6>
        <a:srgbClr val="8D734A"/>
      </a:accent6>
      <a:hlink>
        <a:srgbClr val="7030A0"/>
      </a:hlink>
      <a:folHlink>
        <a:srgbClr val="99A4AD"/>
      </a:folHlink>
    </a:clrScheme>
    <a:fontScheme name="Franklin Gothic">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extLst>
    <a:ext uri="{05A4C25C-085E-4340-85A3-A5531E510DB2}">
      <thm15:themeFamily xmlns:thm15="http://schemas.microsoft.com/office/thememl/2012/main" name="DHE PowerPoint 2017" id="{158C58D6-CFB5-4CCB-AA7C-30F95955C4B7}" vid="{4399CED8-E4E1-464A-91B6-FA3E537105B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7ABE31071780243B2E68C5BEE851FF0" ma:contentTypeVersion="7" ma:contentTypeDescription="Create a new document." ma:contentTypeScope="" ma:versionID="159745be36c7a73ea4ba0adbbc465af0">
  <xsd:schema xmlns:xsd="http://www.w3.org/2001/XMLSchema" xmlns:xs="http://www.w3.org/2001/XMLSchema" xmlns:p="http://schemas.microsoft.com/office/2006/metadata/properties" xmlns:ns3="8f2fdac3-5421-455f-b4e4-df6141b3176a" xmlns:ns4="6d1ab2f6-91f9-4f14-952a-3f3eb0d68341" targetNamespace="http://schemas.microsoft.com/office/2006/metadata/properties" ma:root="true" ma:fieldsID="add8f28c01b059a431d58f5dd2ffb4ae" ns3:_="" ns4:_="">
    <xsd:import namespace="8f2fdac3-5421-455f-b4e4-df6141b3176a"/>
    <xsd:import namespace="6d1ab2f6-91f9-4f14-952a-3f3eb0d6834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2fdac3-5421-455f-b4e4-df6141b3176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1ab2f6-91f9-4f14-952a-3f3eb0d6834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B02D9D-5140-447D-B97F-7329BC3D59A1}">
  <ds:schemaRefs>
    <ds:schemaRef ds:uri="http://schemas.microsoft.com/sharepoint/v3/contenttype/forms"/>
  </ds:schemaRefs>
</ds:datastoreItem>
</file>

<file path=customXml/itemProps2.xml><?xml version="1.0" encoding="utf-8"?>
<ds:datastoreItem xmlns:ds="http://schemas.openxmlformats.org/officeDocument/2006/customXml" ds:itemID="{E72F867E-5F3B-4DF3-9D76-1A181358A887}">
  <ds:schemaRefs>
    <ds:schemaRef ds:uri="8f2fdac3-5421-455f-b4e4-df6141b3176a"/>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6d1ab2f6-91f9-4f14-952a-3f3eb0d68341"/>
    <ds:schemaRef ds:uri="http://www.w3.org/XML/1998/namespace"/>
    <ds:schemaRef ds:uri="http://purl.org/dc/dcmitype/"/>
  </ds:schemaRefs>
</ds:datastoreItem>
</file>

<file path=customXml/itemProps3.xml><?xml version="1.0" encoding="utf-8"?>
<ds:datastoreItem xmlns:ds="http://schemas.openxmlformats.org/officeDocument/2006/customXml" ds:itemID="{2D229129-F9C0-4FAD-A020-FD49FFA0AC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2fdac3-5421-455f-b4e4-df6141b3176a"/>
    <ds:schemaRef ds:uri="6d1ab2f6-91f9-4f14-952a-3f3eb0d683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658</TotalTime>
  <Words>1488</Words>
  <Application>Microsoft Office PowerPoint</Application>
  <PresentationFormat>Widescreen</PresentationFormat>
  <Paragraphs>163</Paragraphs>
  <Slides>20</Slides>
  <Notes>16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20</vt:i4>
      </vt:variant>
    </vt:vector>
  </HeadingPairs>
  <TitlesOfParts>
    <vt:vector size="32" baseType="lpstr">
      <vt:lpstr>Aileron Bold</vt:lpstr>
      <vt:lpstr>Arial</vt:lpstr>
      <vt:lpstr>Calibri</vt:lpstr>
      <vt:lpstr>Corbel</vt:lpstr>
      <vt:lpstr>Franklin Gothic Book</vt:lpstr>
      <vt:lpstr>Franklin Gothic Demi</vt:lpstr>
      <vt:lpstr>Franklin Gothic Medium</vt:lpstr>
      <vt:lpstr>Gadugi</vt:lpstr>
      <vt:lpstr>Wingdings</vt:lpstr>
      <vt:lpstr>Wingdings 2</vt:lpstr>
      <vt:lpstr>Wingdings 3</vt:lpstr>
      <vt:lpstr>DHE PowerPoint</vt:lpstr>
      <vt:lpstr> Applying for MA Early College Designation: Part A </vt:lpstr>
      <vt:lpstr>Early College Works</vt:lpstr>
      <vt:lpstr>Initial Outcome Data from MA EC Programs</vt:lpstr>
      <vt:lpstr>Defining “Early College” in MA</vt:lpstr>
      <vt:lpstr>Designation Promotes…</vt:lpstr>
      <vt:lpstr>Once Designated, Programs…</vt:lpstr>
      <vt:lpstr>Timeline of Designation Process</vt:lpstr>
      <vt:lpstr>Submitting the Application</vt:lpstr>
      <vt:lpstr>Application Overview – Part A</vt:lpstr>
      <vt:lpstr>Narrative Descriptions and Overview</vt:lpstr>
      <vt:lpstr>Application Overview: Part B</vt:lpstr>
      <vt:lpstr>Overview of Guiding Principles</vt:lpstr>
      <vt:lpstr>Some Highlights from Guiding Principle 1:  Equitable Access</vt:lpstr>
      <vt:lpstr>Some Highlights from Guiding Principle 2 – Guided Academic Pathways</vt:lpstr>
      <vt:lpstr>Some Highlights from Guiding Principle 3 – Enhanced Student Support </vt:lpstr>
      <vt:lpstr>Guiding Principle 4 – Connections to Careers</vt:lpstr>
      <vt:lpstr>Guiding Principle 5 – Effective Partnerships </vt:lpstr>
      <vt:lpstr>PowerPoint Presentation</vt:lpstr>
      <vt:lpstr>Early College Team</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College Information Session: Part B Application</dc:title>
  <dc:creator>Barr, Rebekah (DESE)</dc:creator>
  <cp:lastModifiedBy>Barr, Rebekah (DESE)</cp:lastModifiedBy>
  <cp:revision>49</cp:revision>
  <dcterms:created xsi:type="dcterms:W3CDTF">2019-12-12T15:07:59Z</dcterms:created>
  <dcterms:modified xsi:type="dcterms:W3CDTF">2021-05-11T18:52:16Z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0x010100D7ABE31071780243B2E68C5BEE851FF0</vt:lpwstr>
  </property>
</Properties>
</file>